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sldIdLst>
    <p:sldId id="331" r:id="rId2"/>
    <p:sldId id="332" r:id="rId3"/>
    <p:sldId id="349" r:id="rId4"/>
    <p:sldId id="369" r:id="rId5"/>
    <p:sldId id="368" r:id="rId6"/>
    <p:sldId id="362" r:id="rId7"/>
    <p:sldId id="334" r:id="rId8"/>
    <p:sldId id="333" r:id="rId9"/>
    <p:sldId id="335" r:id="rId10"/>
    <p:sldId id="350" r:id="rId11"/>
    <p:sldId id="351" r:id="rId12"/>
    <p:sldId id="363" r:id="rId13"/>
    <p:sldId id="352" r:id="rId14"/>
    <p:sldId id="353" r:id="rId15"/>
    <p:sldId id="388" r:id="rId16"/>
    <p:sldId id="389" r:id="rId17"/>
    <p:sldId id="390" r:id="rId18"/>
    <p:sldId id="364" r:id="rId19"/>
    <p:sldId id="354" r:id="rId20"/>
    <p:sldId id="337" r:id="rId21"/>
    <p:sldId id="355" r:id="rId22"/>
    <p:sldId id="356" r:id="rId23"/>
    <p:sldId id="365" r:id="rId24"/>
    <p:sldId id="358" r:id="rId25"/>
    <p:sldId id="359" r:id="rId26"/>
    <p:sldId id="366" r:id="rId27"/>
    <p:sldId id="367" r:id="rId28"/>
    <p:sldId id="361" r:id="rId29"/>
    <p:sldId id="387" r:id="rId30"/>
    <p:sldId id="394"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FF1"/>
    <a:srgbClr val="EAB200"/>
    <a:srgbClr val="4472C4"/>
    <a:srgbClr val="F1F3F6"/>
    <a:srgbClr val="D6DCE5"/>
    <a:srgbClr val="CAD7EE"/>
    <a:srgbClr val="F4F5F8"/>
    <a:srgbClr val="788EBF"/>
    <a:srgbClr val="6B83B9"/>
    <a:srgbClr val="FCC8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4" autoAdjust="0"/>
    <p:restoredTop sz="68706" autoAdjust="0"/>
  </p:normalViewPr>
  <p:slideViewPr>
    <p:cSldViewPr snapToGrid="0">
      <p:cViewPr varScale="1">
        <p:scale>
          <a:sx n="78" d="100"/>
          <a:sy n="78" d="100"/>
        </p:scale>
        <p:origin x="17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1" d="100"/>
          <a:sy n="131" d="100"/>
        </p:scale>
        <p:origin x="387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04E4CB-389A-4BBB-9BC7-1147B44C11FD}" type="datetimeFigureOut">
              <a:rPr kumimoji="1" lang="ja-JP" altLang="en-US" smtClean="0"/>
              <a:t>2021/5/16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B0597C-FA93-4446-99D0-B9406236AB22}" type="slidenum">
              <a:rPr kumimoji="1" lang="ja-JP" altLang="en-US" smtClean="0"/>
              <a:t>‹#›</a:t>
            </a:fld>
            <a:endParaRPr kumimoji="1" lang="ja-JP" altLang="en-US"/>
          </a:p>
        </p:txBody>
      </p:sp>
    </p:spTree>
    <p:extLst>
      <p:ext uri="{BB962C8B-B14F-4D97-AF65-F5344CB8AC3E}">
        <p14:creationId xmlns:p14="http://schemas.microsoft.com/office/powerpoint/2010/main" val="8783748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radle.co.jp/glossary/ja_K/detail0227.html"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cradle.co.jp/glossary/ja_A/detail0226.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a:t>
            </a:fld>
            <a:endParaRPr kumimoji="1" lang="ja-JP" altLang="en-US"/>
          </a:p>
        </p:txBody>
      </p:sp>
    </p:spTree>
    <p:extLst>
      <p:ext uri="{BB962C8B-B14F-4D97-AF65-F5344CB8AC3E}">
        <p14:creationId xmlns:p14="http://schemas.microsoft.com/office/powerpoint/2010/main" val="195762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つづいて、圧直損失について、説明します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15</a:t>
            </a:fld>
            <a:endParaRPr kumimoji="1" lang="ja-JP" altLang="en-US"/>
          </a:p>
        </p:txBody>
      </p:sp>
    </p:spTree>
    <p:extLst>
      <p:ext uri="{BB962C8B-B14F-4D97-AF65-F5344CB8AC3E}">
        <p14:creationId xmlns:p14="http://schemas.microsoft.com/office/powerpoint/2010/main" val="420284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0" indent="0">
                  <a:buNone/>
                </a:pPr>
                <a:r>
                  <a:rPr lang="ja-JP" altLang="en-US" b="1" dirty="0">
                    <a:solidFill>
                      <a:srgbClr val="333333"/>
                    </a:solidFill>
                    <a:latin typeface="Hiragino Kaku Gothic ProN"/>
                  </a:rPr>
                  <a:t>レイノルズ数とは</a:t>
                </a:r>
                <a:r>
                  <a:rPr lang="ja-JP" altLang="en-US" sz="1200" u="sng" dirty="0">
                    <a:solidFill>
                      <a:srgbClr val="333333"/>
                    </a:solidFill>
                    <a:latin typeface="Hiragino Kaku Gothic ProN"/>
                  </a:rPr>
                  <a:t>流体の流れの乱れ度を表す数値です</a:t>
                </a:r>
                <a:endParaRPr lang="en-US" altLang="ja-JP" sz="300" b="1" u="sng" dirty="0">
                  <a:solidFill>
                    <a:srgbClr val="333333"/>
                  </a:solidFill>
                  <a:latin typeface="Hiragino Kaku Gothic ProN"/>
                </a:endParaRPr>
              </a:p>
              <a:p>
                <a:pPr marL="0" indent="0">
                  <a:buNone/>
                </a:pPr>
                <a:r>
                  <a:rPr lang="ja-JP" altLang="en-US" sz="1200" dirty="0"/>
                  <a:t>レイノルズ数が小さい＝乱れがない流れ＝層流</a:t>
                </a:r>
                <a:endParaRPr lang="en-US" altLang="ja-JP" sz="1200" dirty="0"/>
              </a:p>
              <a:p>
                <a:pPr marL="0" indent="0">
                  <a:buNone/>
                </a:pPr>
                <a:r>
                  <a:rPr lang="ja-JP" altLang="en-US" sz="1200" dirty="0"/>
                  <a:t>　レイノルズ数が大きい＝乱れがある流れ＝乱流</a:t>
                </a:r>
                <a:endParaRPr lang="en-US" altLang="ja-JP" sz="1200" dirty="0"/>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層流⇒乱流へ遷移するときの値を</a:t>
                </a:r>
                <a:endParaRPr lang="en-US" altLang="ja-JP" dirty="0">
                  <a:latin typeface="メイリオ" panose="020B0604030504040204" pitchFamily="50" charset="-128"/>
                  <a:ea typeface="メイリオ" panose="020B0604030504040204" pitchFamily="50" charset="-128"/>
                </a:endParaRPr>
              </a:p>
              <a:p>
                <a:r>
                  <a:rPr lang="ja-JP" altLang="en-US" b="1" dirty="0">
                    <a:solidFill>
                      <a:schemeClr val="accent4"/>
                    </a:solidFill>
                    <a:latin typeface="メイリオ" panose="020B0604030504040204" pitchFamily="50" charset="-128"/>
                    <a:ea typeface="メイリオ" panose="020B0604030504040204" pitchFamily="50" charset="-128"/>
                  </a:rPr>
                  <a:t>臨界レイノルズ数</a:t>
                </a:r>
                <a:r>
                  <a:rPr lang="ja-JP" altLang="en-US" dirty="0">
                    <a:latin typeface="メイリオ" panose="020B0604030504040204" pitchFamily="50" charset="-128"/>
                    <a:ea typeface="メイリオ" panose="020B0604030504040204" pitchFamily="50" charset="-128"/>
                  </a:rPr>
                  <a:t>という。</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約</a:t>
                </a:r>
                <a:r>
                  <a:rPr lang="en-US" altLang="ja-JP" dirty="0">
                    <a:latin typeface="メイリオ" panose="020B0604030504040204" pitchFamily="50" charset="-128"/>
                    <a:ea typeface="メイリオ" panose="020B0604030504040204" pitchFamily="50" charset="-128"/>
                  </a:rPr>
                  <a:t>2300</a:t>
                </a: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計算式は、</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1200" b="1" i="1">
                            <a:solidFill>
                              <a:schemeClr val="accent1">
                                <a:lumMod val="75000"/>
                              </a:schemeClr>
                            </a:solidFill>
                            <a:latin typeface="Cambria Math" panose="02040503050406030204" pitchFamily="18" charset="0"/>
                          </a:rPr>
                        </m:ctrlPr>
                      </m:fPr>
                      <m:num>
                        <m:r>
                          <a:rPr lang="en-US" altLang="ja-JP" sz="1200" b="1" i="1" smtClean="0">
                            <a:solidFill>
                              <a:schemeClr val="accent1">
                                <a:lumMod val="75000"/>
                              </a:schemeClr>
                            </a:solidFill>
                            <a:latin typeface="Cambria Math"/>
                          </a:rPr>
                          <m:t>𝝆</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𝒖</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𝒅</m:t>
                        </m:r>
                      </m:num>
                      <m:den>
                        <m:r>
                          <a:rPr lang="en-US" altLang="ja-JP" sz="1200" b="1" i="1" smtClean="0">
                            <a:solidFill>
                              <a:schemeClr val="accent1">
                                <a:lumMod val="75000"/>
                              </a:schemeClr>
                            </a:solidFill>
                            <a:latin typeface="Cambria Math"/>
                          </a:rPr>
                          <m:t>𝝁</m:t>
                        </m:r>
                      </m:den>
                    </m:f>
                  </m:oMath>
                </a14:m>
                <a:r>
                  <a:rPr kumimoji="1" lang="ja-JP" altLang="en-US" sz="1200" dirty="0">
                    <a:latin typeface="メイリオ" panose="020B0604030504040204" pitchFamily="50" charset="-128"/>
                    <a:ea typeface="メイリオ" panose="020B0604030504040204" pitchFamily="50" charset="-128"/>
                  </a:rPr>
                  <a:t>です。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また、動粘度ニューを用いると、</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1200" b="1" i="1">
                            <a:solidFill>
                              <a:schemeClr val="accent1">
                                <a:lumMod val="75000"/>
                              </a:schemeClr>
                            </a:solidFill>
                            <a:latin typeface="Cambria Math" panose="02040503050406030204" pitchFamily="18" charset="0"/>
                          </a:rPr>
                        </m:ctrlPr>
                      </m:fPr>
                      <m:num>
                        <m:r>
                          <a:rPr lang="en-US" altLang="ja-JP" sz="1200" b="1" i="1" smtClean="0">
                            <a:solidFill>
                              <a:schemeClr val="accent1">
                                <a:lumMod val="75000"/>
                              </a:schemeClr>
                            </a:solidFill>
                            <a:latin typeface="Cambria Math"/>
                          </a:rPr>
                          <m:t>𝒖</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𝒅</m:t>
                        </m:r>
                      </m:num>
                      <m:den>
                        <m:r>
                          <a:rPr lang="en-US" altLang="ja-JP" sz="1200" b="1" i="1" smtClean="0">
                            <a:solidFill>
                              <a:schemeClr val="accent1">
                                <a:lumMod val="75000"/>
                              </a:schemeClr>
                            </a:solidFill>
                            <a:latin typeface="Cambria Math"/>
                          </a:rPr>
                          <m:t>𝒗</m:t>
                        </m:r>
                      </m:den>
                    </m:f>
                  </m:oMath>
                </a14:m>
                <a:r>
                  <a:rPr kumimoji="1" lang="ja-JP" altLang="en-US" sz="1200" dirty="0">
                    <a:latin typeface="メイリオ" panose="020B0604030504040204" pitchFamily="50" charset="-128"/>
                    <a:ea typeface="メイリオ" panose="020B0604030504040204" pitchFamily="50" charset="-128"/>
                  </a:rPr>
                  <a:t>とあらわすこともできます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レイノルズ数は、</a:t>
                </a:r>
                <a:r>
                  <a:rPr lang="ja-JP" altLang="en-US" i="0" dirty="0">
                    <a:solidFill>
                      <a:srgbClr val="333333"/>
                    </a:solidFill>
                    <a:effectLst/>
                    <a:latin typeface="メイリオ" panose="020B0604030504040204" pitchFamily="50" charset="-128"/>
                    <a:ea typeface="メイリオ" panose="020B0604030504040204" pitchFamily="50" charset="-128"/>
                  </a:rPr>
                  <a:t>管の内径、平均流速、密度に</a:t>
                </a:r>
                <a:r>
                  <a:rPr lang="ja-JP" altLang="en-US" b="1" i="0" dirty="0">
                    <a:effectLst/>
                    <a:latin typeface="メイリオ" panose="020B0604030504040204" pitchFamily="50" charset="-128"/>
                    <a:ea typeface="メイリオ" panose="020B0604030504040204" pitchFamily="50" charset="-128"/>
                  </a:rPr>
                  <a:t>比例</a:t>
                </a:r>
                <a:r>
                  <a:rPr lang="ja-JP" altLang="en-US" i="0" dirty="0">
                    <a:solidFill>
                      <a:srgbClr val="333333"/>
                    </a:solidFill>
                    <a:effectLst/>
                    <a:latin typeface="メイリオ" panose="020B0604030504040204" pitchFamily="50" charset="-128"/>
                    <a:ea typeface="メイリオ" panose="020B0604030504040204" pitchFamily="50" charset="-128"/>
                  </a:rPr>
                  <a:t>し、粘度、動粘度に</a:t>
                </a:r>
                <a:r>
                  <a:rPr lang="ja-JP" altLang="en-US" b="1" i="0" dirty="0">
                    <a:effectLst/>
                    <a:latin typeface="メイリオ" panose="020B0604030504040204" pitchFamily="50" charset="-128"/>
                    <a:ea typeface="メイリオ" panose="020B0604030504040204" pitchFamily="50" charset="-128"/>
                  </a:rPr>
                  <a:t>反比例</a:t>
                </a:r>
                <a:r>
                  <a:rPr lang="ja-JP" altLang="en-US" i="0" dirty="0">
                    <a:solidFill>
                      <a:srgbClr val="333333"/>
                    </a:solidFill>
                    <a:effectLst/>
                    <a:latin typeface="メイリオ" panose="020B0604030504040204" pitchFamily="50" charset="-128"/>
                    <a:ea typeface="メイリオ" panose="020B0604030504040204" pitchFamily="50" charset="-128"/>
                  </a:rPr>
                  <a:t>する</a:t>
                </a:r>
                <a:endParaRPr lang="en-US" altLang="ja-JP" i="0" dirty="0">
                  <a:solidFill>
                    <a:srgbClr val="333333"/>
                  </a:solidFill>
                  <a:effectLst/>
                  <a:latin typeface="メイリオ" panose="020B0604030504040204" pitchFamily="50" charset="-128"/>
                  <a:ea typeface="メイリオ" panose="020B0604030504040204" pitchFamily="50" charset="-128"/>
                </a:endParaRPr>
              </a:p>
              <a:p>
                <a:endParaRPr lang="en-US" altLang="ja-JP" i="0" dirty="0">
                  <a:solidFill>
                    <a:srgbClr val="333333"/>
                  </a:solidFill>
                  <a:effectLst/>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イメージとしては、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・粘度が高いほど、乱れにくい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・密度が高いほど、乱れやすい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・管径が大きいほど、乱れやすい</a:t>
                </a:r>
              </a:p>
              <a:p>
                <a:endParaRPr lang="ja-JP" altLang="en-US"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endParaRPr kumimoji="1" lang="ja-JP" altLang="en-US" dirty="0"/>
              </a:p>
            </p:txBody>
          </p:sp>
        </mc:Choice>
        <mc:Fallback xmlns="">
          <p:sp>
            <p:nvSpPr>
              <p:cNvPr id="3" name="ノート プレースホルダー 2"/>
              <p:cNvSpPr>
                <a:spLocks noGrp="1"/>
              </p:cNvSpPr>
              <p:nvPr>
                <p:ph type="body" idx="1"/>
              </p:nvPr>
            </p:nvSpPr>
            <p:spPr/>
            <p:txBody>
              <a:bodyPr/>
              <a:lstStyle/>
              <a:p>
                <a:pPr marL="0" indent="0">
                  <a:buNone/>
                </a:pPr>
                <a:r>
                  <a:rPr lang="ja-JP" altLang="en-US" b="1" dirty="0">
                    <a:solidFill>
                      <a:srgbClr val="333333"/>
                    </a:solidFill>
                    <a:latin typeface="Hiragino Kaku Gothic ProN"/>
                  </a:rPr>
                  <a:t>レイノルズ数とは</a:t>
                </a:r>
                <a:r>
                  <a:rPr lang="ja-JP" altLang="en-US" sz="1200" u="sng" dirty="0">
                    <a:solidFill>
                      <a:srgbClr val="333333"/>
                    </a:solidFill>
                    <a:latin typeface="Hiragino Kaku Gothic ProN"/>
                  </a:rPr>
                  <a:t>流体の流れの乱れ度を表す数値です</a:t>
                </a:r>
                <a:endParaRPr lang="en-US" altLang="ja-JP" sz="300" b="1" u="sng" dirty="0">
                  <a:solidFill>
                    <a:srgbClr val="333333"/>
                  </a:solidFill>
                  <a:latin typeface="Hiragino Kaku Gothic ProN"/>
                </a:endParaRPr>
              </a:p>
              <a:p>
                <a:pPr marL="0" indent="0">
                  <a:buNone/>
                </a:pPr>
                <a:r>
                  <a:rPr lang="ja-JP" altLang="en-US" sz="1200" dirty="0"/>
                  <a:t>レイノルズ数が小さい＝乱れがない流れ＝層流</a:t>
                </a:r>
                <a:endParaRPr lang="en-US" altLang="ja-JP" sz="1200" dirty="0"/>
              </a:p>
              <a:p>
                <a:pPr marL="0" indent="0">
                  <a:buNone/>
                </a:pPr>
                <a:r>
                  <a:rPr lang="ja-JP" altLang="en-US" sz="1200" dirty="0"/>
                  <a:t>　レイノルズ数が大きい＝乱れがある流れ＝乱流</a:t>
                </a:r>
                <a:endParaRPr lang="en-US" altLang="ja-JP" sz="1200" dirty="0"/>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層流⇒乱流へ遷移するときの値を</a:t>
                </a:r>
                <a:endParaRPr lang="en-US" altLang="ja-JP" dirty="0">
                  <a:latin typeface="メイリオ" panose="020B0604030504040204" pitchFamily="50" charset="-128"/>
                  <a:ea typeface="メイリオ" panose="020B0604030504040204" pitchFamily="50" charset="-128"/>
                </a:endParaRPr>
              </a:p>
              <a:p>
                <a:r>
                  <a:rPr lang="ja-JP" altLang="en-US" b="1" dirty="0">
                    <a:solidFill>
                      <a:schemeClr val="accent4"/>
                    </a:solidFill>
                    <a:latin typeface="メイリオ" panose="020B0604030504040204" pitchFamily="50" charset="-128"/>
                    <a:ea typeface="メイリオ" panose="020B0604030504040204" pitchFamily="50" charset="-128"/>
                  </a:rPr>
                  <a:t>臨界レイノルズ数</a:t>
                </a:r>
                <a:r>
                  <a:rPr lang="ja-JP" altLang="en-US" dirty="0">
                    <a:latin typeface="メイリオ" panose="020B0604030504040204" pitchFamily="50" charset="-128"/>
                    <a:ea typeface="メイリオ" panose="020B0604030504040204" pitchFamily="50" charset="-128"/>
                  </a:rPr>
                  <a:t>という。</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約</a:t>
                </a:r>
                <a:r>
                  <a:rPr lang="en-US" altLang="ja-JP" dirty="0">
                    <a:latin typeface="メイリオ" panose="020B0604030504040204" pitchFamily="50" charset="-128"/>
                    <a:ea typeface="メイリオ" panose="020B0604030504040204" pitchFamily="50" charset="-128"/>
                  </a:rPr>
                  <a:t>2300</a:t>
                </a: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計算式は、</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𝝆×𝒖×𝒅</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𝝁</a:t>
                </a:r>
                <a:r>
                  <a:rPr kumimoji="1" lang="ja-JP" altLang="en-US" sz="1200" dirty="0">
                    <a:latin typeface="メイリオ" panose="020B0604030504040204" pitchFamily="50" charset="-128"/>
                    <a:ea typeface="メイリオ" panose="020B0604030504040204" pitchFamily="50" charset="-128"/>
                  </a:rPr>
                  <a:t>です。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また、動粘度ニューを用いると、</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𝒖×𝒅</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𝒗</a:t>
                </a:r>
                <a:r>
                  <a:rPr kumimoji="1" lang="ja-JP" altLang="en-US" sz="1200" dirty="0">
                    <a:latin typeface="メイリオ" panose="020B0604030504040204" pitchFamily="50" charset="-128"/>
                    <a:ea typeface="メイリオ" panose="020B0604030504040204" pitchFamily="50" charset="-128"/>
                  </a:rPr>
                  <a:t>とあらわすこともできます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レイノルズ数は、</a:t>
                </a:r>
                <a:r>
                  <a:rPr lang="ja-JP" altLang="en-US" i="0" dirty="0">
                    <a:solidFill>
                      <a:srgbClr val="333333"/>
                    </a:solidFill>
                    <a:effectLst/>
                    <a:latin typeface="メイリオ" panose="020B0604030504040204" pitchFamily="50" charset="-128"/>
                    <a:ea typeface="メイリオ" panose="020B0604030504040204" pitchFamily="50" charset="-128"/>
                  </a:rPr>
                  <a:t>管の内径、平均流速、密度に</a:t>
                </a:r>
                <a:r>
                  <a:rPr lang="ja-JP" altLang="en-US" b="1" i="0" dirty="0">
                    <a:effectLst/>
                    <a:latin typeface="メイリオ" panose="020B0604030504040204" pitchFamily="50" charset="-128"/>
                    <a:ea typeface="メイリオ" panose="020B0604030504040204" pitchFamily="50" charset="-128"/>
                  </a:rPr>
                  <a:t>比例</a:t>
                </a:r>
                <a:r>
                  <a:rPr lang="ja-JP" altLang="en-US" i="0" dirty="0">
                    <a:solidFill>
                      <a:srgbClr val="333333"/>
                    </a:solidFill>
                    <a:effectLst/>
                    <a:latin typeface="メイリオ" panose="020B0604030504040204" pitchFamily="50" charset="-128"/>
                    <a:ea typeface="メイリオ" panose="020B0604030504040204" pitchFamily="50" charset="-128"/>
                  </a:rPr>
                  <a:t>し、粘度、動粘度に</a:t>
                </a:r>
                <a:r>
                  <a:rPr lang="ja-JP" altLang="en-US" b="1" i="0" dirty="0">
                    <a:effectLst/>
                    <a:latin typeface="メイリオ" panose="020B0604030504040204" pitchFamily="50" charset="-128"/>
                    <a:ea typeface="メイリオ" panose="020B0604030504040204" pitchFamily="50" charset="-128"/>
                  </a:rPr>
                  <a:t>反比例</a:t>
                </a:r>
                <a:r>
                  <a:rPr lang="ja-JP" altLang="en-US" i="0" dirty="0">
                    <a:solidFill>
                      <a:srgbClr val="333333"/>
                    </a:solidFill>
                    <a:effectLst/>
                    <a:latin typeface="メイリオ" panose="020B0604030504040204" pitchFamily="50" charset="-128"/>
                    <a:ea typeface="メイリオ" panose="020B0604030504040204" pitchFamily="50" charset="-128"/>
                  </a:rPr>
                  <a:t>する</a:t>
                </a:r>
                <a:endParaRPr lang="en-US" altLang="ja-JP" i="0" dirty="0">
                  <a:solidFill>
                    <a:srgbClr val="333333"/>
                  </a:solidFill>
                  <a:effectLst/>
                  <a:latin typeface="メイリオ" panose="020B0604030504040204" pitchFamily="50" charset="-128"/>
                  <a:ea typeface="メイリオ" panose="020B0604030504040204" pitchFamily="50" charset="-128"/>
                </a:endParaRPr>
              </a:p>
              <a:p>
                <a:endParaRPr lang="en-US" altLang="ja-JP" i="0" dirty="0">
                  <a:solidFill>
                    <a:srgbClr val="333333"/>
                  </a:solidFill>
                  <a:effectLst/>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イメージとしては、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・粘度が高いほど、乱れにくい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・密度が高いほど、乱れやすい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・管径が大きいほど、乱れやすい</a:t>
                </a:r>
              </a:p>
              <a:p>
                <a:endParaRPr lang="ja-JP" altLang="en-US"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endParaRPr kumimoji="1" lang="ja-JP" altLang="en-US" dirty="0"/>
              </a:p>
            </p:txBody>
          </p:sp>
        </mc:Fallback>
      </mc:AlternateContent>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16</a:t>
            </a:fld>
            <a:endParaRPr kumimoji="1" lang="ja-JP" altLang="en-US"/>
          </a:p>
        </p:txBody>
      </p:sp>
    </p:spTree>
    <p:extLst>
      <p:ext uri="{BB962C8B-B14F-4D97-AF65-F5344CB8AC3E}">
        <p14:creationId xmlns:p14="http://schemas.microsoft.com/office/powerpoint/2010/main" val="863535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つづいて、レイノルズ数について、説明します</a:t>
            </a:r>
            <a:endParaRPr kumimoji="1" lang="en-US" altLang="ja-JP" dirty="0"/>
          </a:p>
          <a:p>
            <a:endParaRPr kumimoji="1" lang="en-US" altLang="ja-JP" dirty="0"/>
          </a:p>
          <a:p>
            <a:r>
              <a:rPr kumimoji="1" lang="ja-JP" altLang="en-US" dirty="0"/>
              <a:t>レイノルズ数も、出題頻度が高いのでしっかりと覚えましょうー</a:t>
            </a:r>
            <a:endParaRPr kumimoji="1" lang="en-US" altLang="ja-JP"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18</a:t>
            </a:fld>
            <a:endParaRPr kumimoji="1" lang="ja-JP" altLang="en-US"/>
          </a:p>
        </p:txBody>
      </p:sp>
    </p:spTree>
    <p:extLst>
      <p:ext uri="{BB962C8B-B14F-4D97-AF65-F5344CB8AC3E}">
        <p14:creationId xmlns:p14="http://schemas.microsoft.com/office/powerpoint/2010/main" val="4238358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0" indent="0">
                  <a:buNone/>
                </a:pPr>
                <a:r>
                  <a:rPr lang="ja-JP" altLang="en-US" b="1" dirty="0">
                    <a:solidFill>
                      <a:srgbClr val="333333"/>
                    </a:solidFill>
                    <a:latin typeface="Hiragino Kaku Gothic ProN"/>
                  </a:rPr>
                  <a:t>レイノルズ数とは</a:t>
                </a:r>
                <a:r>
                  <a:rPr lang="ja-JP" altLang="en-US" sz="1200" u="sng" dirty="0">
                    <a:solidFill>
                      <a:srgbClr val="333333"/>
                    </a:solidFill>
                    <a:latin typeface="Hiragino Kaku Gothic ProN"/>
                  </a:rPr>
                  <a:t>流体の流れの乱れ度を表す数値です</a:t>
                </a:r>
                <a:endParaRPr lang="en-US" altLang="ja-JP" sz="300" b="1" u="sng" dirty="0">
                  <a:solidFill>
                    <a:srgbClr val="333333"/>
                  </a:solidFill>
                  <a:latin typeface="Hiragino Kaku Gothic ProN"/>
                </a:endParaRPr>
              </a:p>
              <a:p>
                <a:pPr marL="0" indent="0">
                  <a:buNone/>
                </a:pPr>
                <a:r>
                  <a:rPr lang="ja-JP" altLang="en-US" sz="1200" dirty="0"/>
                  <a:t>レイノルズ数が小さい＝乱れがない流れ＝層流</a:t>
                </a:r>
                <a:endParaRPr lang="en-US" altLang="ja-JP" sz="1200" dirty="0"/>
              </a:p>
              <a:p>
                <a:pPr marL="0" indent="0">
                  <a:buNone/>
                </a:pPr>
                <a:r>
                  <a:rPr lang="ja-JP" altLang="en-US" sz="1200" dirty="0"/>
                  <a:t>　レイノルズ数が大きい＝乱れがある流れ＝乱流</a:t>
                </a:r>
                <a:endParaRPr lang="en-US" altLang="ja-JP" sz="1200" dirty="0"/>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層流⇒乱流へ遷移するときの値を</a:t>
                </a:r>
                <a:endParaRPr lang="en-US" altLang="ja-JP" dirty="0">
                  <a:latin typeface="メイリオ" panose="020B0604030504040204" pitchFamily="50" charset="-128"/>
                  <a:ea typeface="メイリオ" panose="020B0604030504040204" pitchFamily="50" charset="-128"/>
                </a:endParaRPr>
              </a:p>
              <a:p>
                <a:r>
                  <a:rPr lang="ja-JP" altLang="en-US" b="1" dirty="0">
                    <a:solidFill>
                      <a:schemeClr val="accent4"/>
                    </a:solidFill>
                    <a:latin typeface="メイリオ" panose="020B0604030504040204" pitchFamily="50" charset="-128"/>
                    <a:ea typeface="メイリオ" panose="020B0604030504040204" pitchFamily="50" charset="-128"/>
                  </a:rPr>
                  <a:t>臨界レイノルズ数</a:t>
                </a:r>
                <a:r>
                  <a:rPr lang="ja-JP" altLang="en-US" dirty="0">
                    <a:latin typeface="メイリオ" panose="020B0604030504040204" pitchFamily="50" charset="-128"/>
                    <a:ea typeface="メイリオ" panose="020B0604030504040204" pitchFamily="50" charset="-128"/>
                  </a:rPr>
                  <a:t>という。</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約</a:t>
                </a:r>
                <a:r>
                  <a:rPr lang="en-US" altLang="ja-JP" dirty="0">
                    <a:latin typeface="メイリオ" panose="020B0604030504040204" pitchFamily="50" charset="-128"/>
                    <a:ea typeface="メイリオ" panose="020B0604030504040204" pitchFamily="50" charset="-128"/>
                  </a:rPr>
                  <a:t>2300</a:t>
                </a: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計算式は、</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1200" b="1" i="1">
                            <a:solidFill>
                              <a:schemeClr val="accent1">
                                <a:lumMod val="75000"/>
                              </a:schemeClr>
                            </a:solidFill>
                            <a:latin typeface="Cambria Math" panose="02040503050406030204" pitchFamily="18" charset="0"/>
                          </a:rPr>
                        </m:ctrlPr>
                      </m:fPr>
                      <m:num>
                        <m:r>
                          <a:rPr lang="en-US" altLang="ja-JP" sz="1200" b="1" i="1" smtClean="0">
                            <a:solidFill>
                              <a:schemeClr val="accent1">
                                <a:lumMod val="75000"/>
                              </a:schemeClr>
                            </a:solidFill>
                            <a:latin typeface="Cambria Math"/>
                          </a:rPr>
                          <m:t>𝝆</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𝒖</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𝒅</m:t>
                        </m:r>
                      </m:num>
                      <m:den>
                        <m:r>
                          <a:rPr lang="en-US" altLang="ja-JP" sz="1200" b="1" i="1" smtClean="0">
                            <a:solidFill>
                              <a:schemeClr val="accent1">
                                <a:lumMod val="75000"/>
                              </a:schemeClr>
                            </a:solidFill>
                            <a:latin typeface="Cambria Math"/>
                          </a:rPr>
                          <m:t>𝝁</m:t>
                        </m:r>
                      </m:den>
                    </m:f>
                  </m:oMath>
                </a14:m>
                <a:r>
                  <a:rPr kumimoji="1" lang="ja-JP" altLang="en-US" sz="1200" dirty="0">
                    <a:latin typeface="メイリオ" panose="020B0604030504040204" pitchFamily="50" charset="-128"/>
                    <a:ea typeface="メイリオ" panose="020B0604030504040204" pitchFamily="50" charset="-128"/>
                  </a:rPr>
                  <a:t>です。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また、動粘度ニューを用いると、</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1200" b="1" i="1">
                            <a:solidFill>
                              <a:schemeClr val="accent1">
                                <a:lumMod val="75000"/>
                              </a:schemeClr>
                            </a:solidFill>
                            <a:latin typeface="Cambria Math" panose="02040503050406030204" pitchFamily="18" charset="0"/>
                          </a:rPr>
                        </m:ctrlPr>
                      </m:fPr>
                      <m:num>
                        <m:r>
                          <a:rPr lang="en-US" altLang="ja-JP" sz="1200" b="1" i="1" smtClean="0">
                            <a:solidFill>
                              <a:schemeClr val="accent1">
                                <a:lumMod val="75000"/>
                              </a:schemeClr>
                            </a:solidFill>
                            <a:latin typeface="Cambria Math"/>
                          </a:rPr>
                          <m:t>𝒖</m:t>
                        </m:r>
                        <m:r>
                          <a:rPr lang="en-US" altLang="ja-JP" sz="1200" b="1" i="1" smtClean="0">
                            <a:solidFill>
                              <a:schemeClr val="accent1">
                                <a:lumMod val="75000"/>
                              </a:schemeClr>
                            </a:solidFill>
                            <a:latin typeface="Cambria Math"/>
                          </a:rPr>
                          <m:t>×</m:t>
                        </m:r>
                        <m:r>
                          <a:rPr lang="en-US" altLang="ja-JP" sz="1200" b="1" i="1" smtClean="0">
                            <a:solidFill>
                              <a:schemeClr val="accent1">
                                <a:lumMod val="75000"/>
                              </a:schemeClr>
                            </a:solidFill>
                            <a:latin typeface="Cambria Math"/>
                          </a:rPr>
                          <m:t>𝒅</m:t>
                        </m:r>
                      </m:num>
                      <m:den>
                        <m:r>
                          <a:rPr lang="en-US" altLang="ja-JP" sz="1200" b="1" i="1" smtClean="0">
                            <a:solidFill>
                              <a:schemeClr val="accent1">
                                <a:lumMod val="75000"/>
                              </a:schemeClr>
                            </a:solidFill>
                            <a:latin typeface="Cambria Math"/>
                          </a:rPr>
                          <m:t>𝒗</m:t>
                        </m:r>
                      </m:den>
                    </m:f>
                  </m:oMath>
                </a14:m>
                <a:r>
                  <a:rPr kumimoji="1" lang="ja-JP" altLang="en-US" sz="1200" dirty="0">
                    <a:latin typeface="メイリオ" panose="020B0604030504040204" pitchFamily="50" charset="-128"/>
                    <a:ea typeface="メイリオ" panose="020B0604030504040204" pitchFamily="50" charset="-128"/>
                  </a:rPr>
                  <a:t>とあらわすこともできます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レイノルズ数は、</a:t>
                </a:r>
                <a:r>
                  <a:rPr lang="ja-JP" altLang="en-US" i="0" dirty="0">
                    <a:solidFill>
                      <a:srgbClr val="333333"/>
                    </a:solidFill>
                    <a:effectLst/>
                    <a:latin typeface="メイリオ" panose="020B0604030504040204" pitchFamily="50" charset="-128"/>
                    <a:ea typeface="メイリオ" panose="020B0604030504040204" pitchFamily="50" charset="-128"/>
                  </a:rPr>
                  <a:t>管の内径、平均流速、密度に</a:t>
                </a:r>
                <a:r>
                  <a:rPr lang="ja-JP" altLang="en-US" b="1" i="0" dirty="0">
                    <a:effectLst/>
                    <a:latin typeface="メイリオ" panose="020B0604030504040204" pitchFamily="50" charset="-128"/>
                    <a:ea typeface="メイリオ" panose="020B0604030504040204" pitchFamily="50" charset="-128"/>
                  </a:rPr>
                  <a:t>比例</a:t>
                </a:r>
                <a:r>
                  <a:rPr lang="ja-JP" altLang="en-US" i="0" dirty="0">
                    <a:solidFill>
                      <a:srgbClr val="333333"/>
                    </a:solidFill>
                    <a:effectLst/>
                    <a:latin typeface="メイリオ" panose="020B0604030504040204" pitchFamily="50" charset="-128"/>
                    <a:ea typeface="メイリオ" panose="020B0604030504040204" pitchFamily="50" charset="-128"/>
                  </a:rPr>
                  <a:t>し、粘度、動粘度に</a:t>
                </a:r>
                <a:r>
                  <a:rPr lang="ja-JP" altLang="en-US" b="1" i="0" dirty="0">
                    <a:effectLst/>
                    <a:latin typeface="メイリオ" panose="020B0604030504040204" pitchFamily="50" charset="-128"/>
                    <a:ea typeface="メイリオ" panose="020B0604030504040204" pitchFamily="50" charset="-128"/>
                  </a:rPr>
                  <a:t>反比例</a:t>
                </a:r>
                <a:r>
                  <a:rPr lang="ja-JP" altLang="en-US" i="0" dirty="0">
                    <a:solidFill>
                      <a:srgbClr val="333333"/>
                    </a:solidFill>
                    <a:effectLst/>
                    <a:latin typeface="メイリオ" panose="020B0604030504040204" pitchFamily="50" charset="-128"/>
                    <a:ea typeface="メイリオ" panose="020B0604030504040204" pitchFamily="50" charset="-128"/>
                  </a:rPr>
                  <a:t>する</a:t>
                </a:r>
                <a:endParaRPr lang="en-US" altLang="ja-JP" i="0" dirty="0">
                  <a:solidFill>
                    <a:srgbClr val="333333"/>
                  </a:solidFill>
                  <a:effectLst/>
                  <a:latin typeface="メイリオ" panose="020B0604030504040204" pitchFamily="50" charset="-128"/>
                  <a:ea typeface="メイリオ" panose="020B0604030504040204" pitchFamily="50" charset="-128"/>
                </a:endParaRPr>
              </a:p>
              <a:p>
                <a:endParaRPr lang="en-US" altLang="ja-JP" i="0" dirty="0">
                  <a:solidFill>
                    <a:srgbClr val="333333"/>
                  </a:solidFill>
                  <a:effectLst/>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イメージとしては、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・粘度が高いほど、乱れにくい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・密度が高いほど、乱れやすい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・管径が大きいほど、乱れやすい</a:t>
                </a:r>
              </a:p>
              <a:p>
                <a:endParaRPr lang="ja-JP" altLang="en-US"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endParaRPr kumimoji="1" lang="ja-JP" altLang="en-US" dirty="0"/>
              </a:p>
            </p:txBody>
          </p:sp>
        </mc:Choice>
        <mc:Fallback xmlns="">
          <p:sp>
            <p:nvSpPr>
              <p:cNvPr id="3" name="ノート プレースホルダー 2"/>
              <p:cNvSpPr>
                <a:spLocks noGrp="1"/>
              </p:cNvSpPr>
              <p:nvPr>
                <p:ph type="body" idx="1"/>
              </p:nvPr>
            </p:nvSpPr>
            <p:spPr/>
            <p:txBody>
              <a:bodyPr/>
              <a:lstStyle/>
              <a:p>
                <a:pPr marL="0" indent="0">
                  <a:buNone/>
                </a:pPr>
                <a:r>
                  <a:rPr lang="ja-JP" altLang="en-US" b="1" dirty="0">
                    <a:solidFill>
                      <a:srgbClr val="333333"/>
                    </a:solidFill>
                    <a:latin typeface="Hiragino Kaku Gothic ProN"/>
                  </a:rPr>
                  <a:t>レイノルズ数とは</a:t>
                </a:r>
                <a:r>
                  <a:rPr lang="ja-JP" altLang="en-US" sz="1200" u="sng" dirty="0">
                    <a:solidFill>
                      <a:srgbClr val="333333"/>
                    </a:solidFill>
                    <a:latin typeface="Hiragino Kaku Gothic ProN"/>
                  </a:rPr>
                  <a:t>流体の流れの乱れ度を表す数値です</a:t>
                </a:r>
                <a:endParaRPr lang="en-US" altLang="ja-JP" sz="300" b="1" u="sng" dirty="0">
                  <a:solidFill>
                    <a:srgbClr val="333333"/>
                  </a:solidFill>
                  <a:latin typeface="Hiragino Kaku Gothic ProN"/>
                </a:endParaRPr>
              </a:p>
              <a:p>
                <a:pPr marL="0" indent="0">
                  <a:buNone/>
                </a:pPr>
                <a:r>
                  <a:rPr lang="ja-JP" altLang="en-US" sz="1200" dirty="0"/>
                  <a:t>レイノルズ数が小さい＝乱れがない流れ＝層流</a:t>
                </a:r>
                <a:endParaRPr lang="en-US" altLang="ja-JP" sz="1200" dirty="0"/>
              </a:p>
              <a:p>
                <a:pPr marL="0" indent="0">
                  <a:buNone/>
                </a:pPr>
                <a:r>
                  <a:rPr lang="ja-JP" altLang="en-US" sz="1200" dirty="0"/>
                  <a:t>　レイノルズ数が大きい＝乱れがある流れ＝乱流</a:t>
                </a:r>
                <a:endParaRPr lang="en-US" altLang="ja-JP" sz="1200" dirty="0"/>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層流⇒乱流へ遷移するときの値を</a:t>
                </a:r>
                <a:endParaRPr lang="en-US" altLang="ja-JP" dirty="0">
                  <a:latin typeface="メイリオ" panose="020B0604030504040204" pitchFamily="50" charset="-128"/>
                  <a:ea typeface="メイリオ" panose="020B0604030504040204" pitchFamily="50" charset="-128"/>
                </a:endParaRPr>
              </a:p>
              <a:p>
                <a:r>
                  <a:rPr lang="ja-JP" altLang="en-US" b="1" dirty="0">
                    <a:solidFill>
                      <a:schemeClr val="accent4"/>
                    </a:solidFill>
                    <a:latin typeface="メイリオ" panose="020B0604030504040204" pitchFamily="50" charset="-128"/>
                    <a:ea typeface="メイリオ" panose="020B0604030504040204" pitchFamily="50" charset="-128"/>
                  </a:rPr>
                  <a:t>臨界レイノルズ数</a:t>
                </a:r>
                <a:r>
                  <a:rPr lang="ja-JP" altLang="en-US" dirty="0">
                    <a:latin typeface="メイリオ" panose="020B0604030504040204" pitchFamily="50" charset="-128"/>
                    <a:ea typeface="メイリオ" panose="020B0604030504040204" pitchFamily="50" charset="-128"/>
                  </a:rPr>
                  <a:t>という。</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約</a:t>
                </a:r>
                <a:r>
                  <a:rPr lang="en-US" altLang="ja-JP" dirty="0">
                    <a:latin typeface="メイリオ" panose="020B0604030504040204" pitchFamily="50" charset="-128"/>
                    <a:ea typeface="メイリオ" panose="020B0604030504040204" pitchFamily="50" charset="-128"/>
                  </a:rPr>
                  <a:t>2300</a:t>
                </a: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計算式は、</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𝝆×𝒖×𝒅</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𝝁</a:t>
                </a:r>
                <a:r>
                  <a:rPr kumimoji="1" lang="ja-JP" altLang="en-US" sz="1200" dirty="0">
                    <a:latin typeface="メイリオ" panose="020B0604030504040204" pitchFamily="50" charset="-128"/>
                    <a:ea typeface="メイリオ" panose="020B0604030504040204" pitchFamily="50" charset="-128"/>
                  </a:rPr>
                  <a:t>です。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また、動粘度ニューを用いると、</a:t>
                </a:r>
                <a:r>
                  <a:rPr lang="en-US" altLang="ja-JP" sz="10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10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𝒖×𝒅</a:t>
                </a:r>
                <a:r>
                  <a:rPr lang="en-US" altLang="ja-JP" sz="1200" b="1" i="0">
                    <a:solidFill>
                      <a:schemeClr val="accent1">
                        <a:lumMod val="75000"/>
                      </a:schemeClr>
                    </a:solidFill>
                    <a:latin typeface="Cambria Math" panose="02040503050406030204" pitchFamily="18" charset="0"/>
                  </a:rPr>
                  <a:t>)/</a:t>
                </a:r>
                <a:r>
                  <a:rPr lang="en-US" altLang="ja-JP" sz="1200" b="1" i="0">
                    <a:solidFill>
                      <a:schemeClr val="accent1">
                        <a:lumMod val="75000"/>
                      </a:schemeClr>
                    </a:solidFill>
                    <a:latin typeface="Cambria Math"/>
                  </a:rPr>
                  <a:t>𝒗</a:t>
                </a:r>
                <a:r>
                  <a:rPr kumimoji="1" lang="ja-JP" altLang="en-US" sz="1200" dirty="0">
                    <a:latin typeface="メイリオ" panose="020B0604030504040204" pitchFamily="50" charset="-128"/>
                    <a:ea typeface="メイリオ" panose="020B0604030504040204" pitchFamily="50" charset="-128"/>
                  </a:rPr>
                  <a:t>とあらわすこともできます</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レイノルズ数は、</a:t>
                </a:r>
                <a:r>
                  <a:rPr lang="ja-JP" altLang="en-US" i="0" dirty="0">
                    <a:solidFill>
                      <a:srgbClr val="333333"/>
                    </a:solidFill>
                    <a:effectLst/>
                    <a:latin typeface="メイリオ" panose="020B0604030504040204" pitchFamily="50" charset="-128"/>
                    <a:ea typeface="メイリオ" panose="020B0604030504040204" pitchFamily="50" charset="-128"/>
                  </a:rPr>
                  <a:t>管の内径、平均流速、密度に</a:t>
                </a:r>
                <a:r>
                  <a:rPr lang="ja-JP" altLang="en-US" b="1" i="0" dirty="0">
                    <a:effectLst/>
                    <a:latin typeface="メイリオ" panose="020B0604030504040204" pitchFamily="50" charset="-128"/>
                    <a:ea typeface="メイリオ" panose="020B0604030504040204" pitchFamily="50" charset="-128"/>
                  </a:rPr>
                  <a:t>比例</a:t>
                </a:r>
                <a:r>
                  <a:rPr lang="ja-JP" altLang="en-US" i="0" dirty="0">
                    <a:solidFill>
                      <a:srgbClr val="333333"/>
                    </a:solidFill>
                    <a:effectLst/>
                    <a:latin typeface="メイリオ" panose="020B0604030504040204" pitchFamily="50" charset="-128"/>
                    <a:ea typeface="メイリオ" panose="020B0604030504040204" pitchFamily="50" charset="-128"/>
                  </a:rPr>
                  <a:t>し、粘度、動粘度に</a:t>
                </a:r>
                <a:r>
                  <a:rPr lang="ja-JP" altLang="en-US" b="1" i="0" dirty="0">
                    <a:effectLst/>
                    <a:latin typeface="メイリオ" panose="020B0604030504040204" pitchFamily="50" charset="-128"/>
                    <a:ea typeface="メイリオ" panose="020B0604030504040204" pitchFamily="50" charset="-128"/>
                  </a:rPr>
                  <a:t>反比例</a:t>
                </a:r>
                <a:r>
                  <a:rPr lang="ja-JP" altLang="en-US" i="0" dirty="0">
                    <a:solidFill>
                      <a:srgbClr val="333333"/>
                    </a:solidFill>
                    <a:effectLst/>
                    <a:latin typeface="メイリオ" panose="020B0604030504040204" pitchFamily="50" charset="-128"/>
                    <a:ea typeface="メイリオ" panose="020B0604030504040204" pitchFamily="50" charset="-128"/>
                  </a:rPr>
                  <a:t>する</a:t>
                </a:r>
                <a:endParaRPr lang="en-US" altLang="ja-JP" i="0" dirty="0">
                  <a:solidFill>
                    <a:srgbClr val="333333"/>
                  </a:solidFill>
                  <a:effectLst/>
                  <a:latin typeface="メイリオ" panose="020B0604030504040204" pitchFamily="50" charset="-128"/>
                  <a:ea typeface="メイリオ" panose="020B0604030504040204" pitchFamily="50" charset="-128"/>
                </a:endParaRPr>
              </a:p>
              <a:p>
                <a:endParaRPr lang="en-US" altLang="ja-JP" i="0" dirty="0">
                  <a:solidFill>
                    <a:srgbClr val="333333"/>
                  </a:solidFill>
                  <a:effectLst/>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イメージとしては、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・粘度が高いほど、乱れにくい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・密度が高いほど、乱れやすい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・管径が大きいほど、乱れやすい</a:t>
                </a:r>
              </a:p>
              <a:p>
                <a:endParaRPr lang="ja-JP" altLang="en-US"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p>
                <a:endParaRPr kumimoji="1" lang="ja-JP" altLang="en-US" dirty="0"/>
              </a:p>
            </p:txBody>
          </p:sp>
        </mc:Fallback>
      </mc:AlternateContent>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19</a:t>
            </a:fld>
            <a:endParaRPr kumimoji="1" lang="ja-JP" altLang="en-US"/>
          </a:p>
        </p:txBody>
      </p:sp>
    </p:spTree>
    <p:extLst>
      <p:ext uri="{BB962C8B-B14F-4D97-AF65-F5344CB8AC3E}">
        <p14:creationId xmlns:p14="http://schemas.microsoft.com/office/powerpoint/2010/main" val="1250111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つづいて、ベルヌーイの式について、説明します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27</a:t>
            </a:fld>
            <a:endParaRPr kumimoji="1" lang="ja-JP" altLang="en-US"/>
          </a:p>
        </p:txBody>
      </p:sp>
    </p:spTree>
    <p:extLst>
      <p:ext uri="{BB962C8B-B14F-4D97-AF65-F5344CB8AC3E}">
        <p14:creationId xmlns:p14="http://schemas.microsoft.com/office/powerpoint/2010/main" val="2258017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b="1" dirty="0">
                <a:solidFill>
                  <a:srgbClr val="333333"/>
                </a:solidFill>
                <a:latin typeface="Hiragino Kaku Gothic ProN"/>
              </a:rPr>
              <a:t>ベルヌーイの式</a:t>
            </a:r>
            <a:r>
              <a:rPr lang="ja-JP" altLang="en-US" sz="1200" b="1" dirty="0">
                <a:solidFill>
                  <a:srgbClr val="333333"/>
                </a:solidFill>
                <a:latin typeface="Hiragino Kaku Gothic ProN"/>
              </a:rPr>
              <a:t>とは、</a:t>
            </a:r>
            <a:r>
              <a:rPr lang="ja-JP" altLang="en-US" sz="1200" dirty="0">
                <a:solidFill>
                  <a:srgbClr val="333333"/>
                </a:solidFill>
                <a:latin typeface="Hiragino Kaku Gothic ProN"/>
              </a:rPr>
              <a:t>流体に関するエネルギーの法則</a:t>
            </a:r>
            <a:r>
              <a:rPr kumimoji="1" lang="ja-JP" altLang="en-US" dirty="0"/>
              <a:t>です</a:t>
            </a:r>
            <a:endParaRPr kumimoji="1" lang="en-US" altLang="ja-JP" dirty="0"/>
          </a:p>
          <a:p>
            <a:pPr marL="0" indent="0">
              <a:buFont typeface="Arial" panose="020B0604020202020204" pitchFamily="34" charset="0"/>
              <a:buNone/>
            </a:pPr>
            <a:r>
              <a:rPr kumimoji="1" lang="ja-JP" altLang="en-US" dirty="0"/>
              <a:t>ベルヌーイの式では、</a:t>
            </a:r>
            <a:r>
              <a:rPr lang="ja-JP" altLang="en-US" sz="1200" b="1" dirty="0">
                <a:solidFill>
                  <a:srgbClr val="EAB200"/>
                </a:solidFill>
                <a:latin typeface="Hiragino Kaku Gothic ProN"/>
              </a:rPr>
              <a:t>運動エネルギー</a:t>
            </a:r>
            <a:r>
              <a:rPr lang="ja-JP" altLang="en-US" sz="1200" dirty="0">
                <a:solidFill>
                  <a:srgbClr val="333333"/>
                </a:solidFill>
                <a:latin typeface="Hiragino Kaku Gothic ProN"/>
              </a:rPr>
              <a:t>、</a:t>
            </a:r>
            <a:r>
              <a:rPr lang="ja-JP" altLang="en-US" sz="1200" b="1" dirty="0">
                <a:solidFill>
                  <a:srgbClr val="EAB200"/>
                </a:solidFill>
                <a:latin typeface="Hiragino Kaku Gothic ProN"/>
              </a:rPr>
              <a:t>位置エネルギー</a:t>
            </a:r>
            <a:r>
              <a:rPr lang="ja-JP" altLang="en-US" sz="1200" dirty="0">
                <a:solidFill>
                  <a:srgbClr val="333333"/>
                </a:solidFill>
                <a:latin typeface="Hiragino Kaku Gothic ProN"/>
              </a:rPr>
              <a:t>、</a:t>
            </a:r>
            <a:r>
              <a:rPr lang="ja-JP" altLang="en-US" sz="1200" b="1" dirty="0">
                <a:solidFill>
                  <a:srgbClr val="EAB200"/>
                </a:solidFill>
                <a:latin typeface="Hiragino Kaku Gothic ProN"/>
              </a:rPr>
              <a:t>圧力エネルギー</a:t>
            </a:r>
            <a:r>
              <a:rPr lang="ja-JP" altLang="en-US" sz="1200" dirty="0">
                <a:solidFill>
                  <a:srgbClr val="333333"/>
                </a:solidFill>
                <a:latin typeface="Hiragino Kaku Gothic ProN"/>
              </a:rPr>
              <a:t>の３つの和は保存されます</a:t>
            </a:r>
            <a:endParaRPr lang="en-US" altLang="ja-JP" sz="1200" dirty="0">
              <a:solidFill>
                <a:srgbClr val="333333"/>
              </a:solidFill>
              <a:latin typeface="Hiragino Kaku Gothic ProN"/>
            </a:endParaRPr>
          </a:p>
          <a:p>
            <a:pPr marL="0" indent="0">
              <a:buFont typeface="Arial" panose="020B0604020202020204" pitchFamily="34" charset="0"/>
              <a:buNone/>
            </a:pPr>
            <a:endParaRPr kumimoji="1" lang="en-US" altLang="ja-JP" sz="12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solidFill>
                  <a:srgbClr val="333333"/>
                </a:solidFill>
                <a:latin typeface="Hiragino Kaku Gothic ProN"/>
              </a:rPr>
              <a:t>ちなみに、</a:t>
            </a:r>
            <a:r>
              <a:rPr lang="ja-JP" altLang="en-US" sz="1200" b="1" dirty="0">
                <a:solidFill>
                  <a:srgbClr val="EAB200"/>
                </a:solidFill>
                <a:latin typeface="Hiragino Kaku Gothic ProN"/>
              </a:rPr>
              <a:t>運動エネルギー</a:t>
            </a:r>
            <a:r>
              <a:rPr lang="ja-JP" altLang="en-US" sz="1200" dirty="0">
                <a:solidFill>
                  <a:srgbClr val="333333"/>
                </a:solidFill>
                <a:latin typeface="Hiragino Kaku Gothic ProN"/>
              </a:rPr>
              <a:t>、</a:t>
            </a:r>
            <a:r>
              <a:rPr lang="ja-JP" altLang="en-US" sz="1200" b="1" dirty="0">
                <a:solidFill>
                  <a:srgbClr val="EAB200"/>
                </a:solidFill>
                <a:latin typeface="Hiragino Kaku Gothic ProN"/>
              </a:rPr>
              <a:t>位置エネルギー</a:t>
            </a:r>
            <a:r>
              <a:rPr lang="ja-JP" altLang="en-US" sz="1200" dirty="0">
                <a:solidFill>
                  <a:srgbClr val="333333"/>
                </a:solidFill>
                <a:latin typeface="Hiragino Kaku Gothic ProN"/>
              </a:rPr>
              <a:t>、</a:t>
            </a:r>
            <a:r>
              <a:rPr lang="ja-JP" altLang="en-US" sz="1200" b="1" dirty="0">
                <a:solidFill>
                  <a:srgbClr val="EAB200"/>
                </a:solidFill>
                <a:latin typeface="Hiragino Kaku Gothic ProN"/>
              </a:rPr>
              <a:t>圧力エネルギーを</a:t>
            </a:r>
            <a:r>
              <a:rPr lang="en-US" altLang="ja-JP" sz="1200" dirty="0">
                <a:latin typeface="メイリオ" panose="020B0604030504040204" pitchFamily="50" charset="-128"/>
                <a:ea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rPr>
              <a:t>種類にして出題される正誤問題はよく出ます！</a:t>
            </a:r>
            <a:endParaRPr lang="en-US" altLang="ja-JP" sz="1200" dirty="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28</a:t>
            </a:fld>
            <a:endParaRPr kumimoji="1" lang="ja-JP" altLang="en-US"/>
          </a:p>
        </p:txBody>
      </p:sp>
    </p:spTree>
    <p:extLst>
      <p:ext uri="{BB962C8B-B14F-4D97-AF65-F5344CB8AC3E}">
        <p14:creationId xmlns:p14="http://schemas.microsoft.com/office/powerpoint/2010/main" val="1250111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333333"/>
                </a:solidFill>
                <a:effectLst/>
                <a:latin typeface="ヒラギノ角ゴ Pro W3"/>
              </a:rPr>
              <a:t>空気や水などのように一定の形を持たず、力を加えると自由に変形して流れる物質のことです。</a:t>
            </a:r>
            <a:br>
              <a:rPr lang="ja-JP" altLang="en-US" dirty="0"/>
            </a:br>
            <a:br>
              <a:rPr lang="ja-JP" altLang="en-US" dirty="0"/>
            </a:br>
            <a:r>
              <a:rPr lang="ja-JP" altLang="en-US" b="0" i="0" dirty="0">
                <a:solidFill>
                  <a:srgbClr val="333333"/>
                </a:solidFill>
                <a:effectLst/>
                <a:latin typeface="ヒラギノ角ゴ Pro W3"/>
              </a:rPr>
              <a:t>大まかには「</a:t>
            </a:r>
            <a:r>
              <a:rPr lang="ja-JP" altLang="en-US" b="1" i="0" u="none" strike="noStrike" dirty="0">
                <a:solidFill>
                  <a:srgbClr val="0066CC"/>
                </a:solidFill>
                <a:effectLst/>
                <a:latin typeface="ヒラギノ角ゴ Pro W3"/>
                <a:hlinkClick r:id="rId3"/>
              </a:rPr>
              <a:t>気体</a:t>
            </a:r>
            <a:r>
              <a:rPr lang="ja-JP" altLang="en-US" b="0" i="0" dirty="0">
                <a:solidFill>
                  <a:srgbClr val="333333"/>
                </a:solidFill>
                <a:effectLst/>
                <a:latin typeface="ヒラギノ角ゴ Pro W3"/>
              </a:rPr>
              <a:t>」と「</a:t>
            </a:r>
            <a:r>
              <a:rPr lang="ja-JP" altLang="en-US" b="1" i="0" u="none" strike="noStrike" dirty="0">
                <a:solidFill>
                  <a:srgbClr val="0066CC"/>
                </a:solidFill>
                <a:effectLst/>
                <a:latin typeface="ヒラギノ角ゴ Pro W3"/>
                <a:hlinkClick r:id="rId4"/>
              </a:rPr>
              <a:t>液体</a:t>
            </a:r>
            <a:r>
              <a:rPr lang="ja-JP" altLang="en-US" b="0" i="0" dirty="0">
                <a:solidFill>
                  <a:srgbClr val="333333"/>
                </a:solidFill>
                <a:effectLst/>
                <a:latin typeface="ヒラギノ角ゴ Pro W3"/>
              </a:rPr>
              <a:t>」のことを総称して流体と呼びます。</a:t>
            </a:r>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a:t>
            </a:fld>
            <a:endParaRPr kumimoji="1" lang="ja-JP" altLang="en-US"/>
          </a:p>
        </p:txBody>
      </p:sp>
    </p:spTree>
    <p:extLst>
      <p:ext uri="{BB962C8B-B14F-4D97-AF65-F5344CB8AC3E}">
        <p14:creationId xmlns:p14="http://schemas.microsoft.com/office/powerpoint/2010/main" val="2836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流体の種類について、説明します。</a:t>
            </a:r>
            <a:endParaRPr kumimoji="1" lang="en-US" altLang="ja-JP" dirty="0"/>
          </a:p>
          <a:p>
            <a:endParaRPr kumimoji="1" lang="en-US" altLang="ja-JP" dirty="0"/>
          </a:p>
          <a:p>
            <a:r>
              <a:rPr kumimoji="1" lang="ja-JP" altLang="en-US" dirty="0"/>
              <a:t>圧縮性流体とは～</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a:t>
            </a:fld>
            <a:endParaRPr kumimoji="1" lang="ja-JP" altLang="en-US"/>
          </a:p>
        </p:txBody>
      </p:sp>
    </p:spTree>
    <p:extLst>
      <p:ext uri="{BB962C8B-B14F-4D97-AF65-F5344CB8AC3E}">
        <p14:creationId xmlns:p14="http://schemas.microsoft.com/office/powerpoint/2010/main" val="125011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つづいて、粘度と動粘度について、説明します。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4</a:t>
            </a:fld>
            <a:endParaRPr kumimoji="1" lang="ja-JP" altLang="en-US"/>
          </a:p>
        </p:txBody>
      </p:sp>
    </p:spTree>
    <p:extLst>
      <p:ext uri="{BB962C8B-B14F-4D97-AF65-F5344CB8AC3E}">
        <p14:creationId xmlns:p14="http://schemas.microsoft.com/office/powerpoint/2010/main" val="2668295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0" indent="0">
                  <a:buNone/>
                </a:pPr>
                <a:r>
                  <a:rPr lang="ja-JP" altLang="en-US" sz="1200" dirty="0">
                    <a:solidFill>
                      <a:srgbClr val="333333"/>
                    </a:solidFill>
                    <a:latin typeface="Hiragino Kaku Gothic ProN"/>
                  </a:rPr>
                  <a:t>液体や気体が流動するときの内部の各部分がお互いに</a:t>
                </a:r>
                <a:r>
                  <a:rPr lang="ja-JP" altLang="en-US" sz="1200" b="1" u="sng" dirty="0">
                    <a:solidFill>
                      <a:srgbClr val="EAB200"/>
                    </a:solidFill>
                    <a:latin typeface="Hiragino Kaku Gothic ProN"/>
                  </a:rPr>
                  <a:t>抵抗</a:t>
                </a:r>
                <a:r>
                  <a:rPr lang="ja-JP" altLang="en-US" sz="1200" dirty="0">
                    <a:solidFill>
                      <a:srgbClr val="333333"/>
                    </a:solidFill>
                    <a:latin typeface="Hiragino Kaku Gothic ProN"/>
                  </a:rPr>
                  <a:t>しあう。その性質を</a:t>
                </a:r>
                <a:r>
                  <a:rPr lang="ja-JP" altLang="en-US" sz="1200" b="1" u="sng" dirty="0">
                    <a:solidFill>
                      <a:srgbClr val="EAB200"/>
                    </a:solidFill>
                    <a:latin typeface="Hiragino Kaku Gothic ProN"/>
                  </a:rPr>
                  <a:t>粘性</a:t>
                </a:r>
                <a:r>
                  <a:rPr lang="ja-JP" altLang="en-US" sz="1200" dirty="0">
                    <a:solidFill>
                      <a:srgbClr val="333333"/>
                    </a:solidFill>
                    <a:latin typeface="Hiragino Kaku Gothic ProN"/>
                  </a:rPr>
                  <a:t>、その程度を</a:t>
                </a:r>
                <a:r>
                  <a:rPr lang="ja-JP" altLang="en-US" sz="1200" b="1" u="sng" dirty="0">
                    <a:solidFill>
                      <a:srgbClr val="EAB200"/>
                    </a:solidFill>
                    <a:latin typeface="Hiragino Kaku Gothic ProN"/>
                  </a:rPr>
                  <a:t>粘度</a:t>
                </a:r>
                <a:r>
                  <a:rPr lang="ja-JP" altLang="en-US" sz="1200" dirty="0">
                    <a:solidFill>
                      <a:srgbClr val="333333"/>
                    </a:solidFill>
                    <a:latin typeface="Hiragino Kaku Gothic ProN"/>
                  </a:rPr>
                  <a:t>という。</a:t>
                </a:r>
                <a:endParaRPr lang="en-US" altLang="ja-JP" sz="1200" dirty="0">
                  <a:solidFill>
                    <a:srgbClr val="333333"/>
                  </a:solidFill>
                  <a:latin typeface="Hiragino Kaku Gothic ProN"/>
                </a:endParaRPr>
              </a:p>
              <a:p>
                <a:pPr marL="0" indent="0">
                  <a:buNone/>
                </a:pPr>
                <a:endParaRPr lang="en-US" altLang="ja-JP" sz="1200" dirty="0">
                  <a:solidFill>
                    <a:srgbClr val="333333"/>
                  </a:solidFill>
                  <a:latin typeface="Hiragino Kaku Gothic ProN"/>
                </a:endParaRPr>
              </a:p>
              <a:p>
                <a:pPr marL="0" indent="0">
                  <a:buNone/>
                </a:pPr>
                <a:r>
                  <a:rPr lang="ja-JP" altLang="en-US" sz="1200" b="1" u="sng" dirty="0">
                    <a:solidFill>
                      <a:srgbClr val="EAB200"/>
                    </a:solidFill>
                    <a:latin typeface="Hiragino Kaku Gothic ProN"/>
                  </a:rPr>
                  <a:t>また、粘度</a:t>
                </a:r>
                <a:r>
                  <a:rPr lang="ja-JP" altLang="en-US" sz="1200" dirty="0">
                    <a:solidFill>
                      <a:srgbClr val="333333"/>
                    </a:solidFill>
                    <a:latin typeface="Hiragino Kaku Gothic ProN"/>
                  </a:rPr>
                  <a:t>を</a:t>
                </a:r>
                <a:r>
                  <a:rPr lang="ja-JP" altLang="en-US" sz="1200" b="1" u="sng" dirty="0">
                    <a:solidFill>
                      <a:srgbClr val="EAB200"/>
                    </a:solidFill>
                    <a:latin typeface="Hiragino Kaku Gothic ProN"/>
                  </a:rPr>
                  <a:t>密度</a:t>
                </a:r>
                <a:r>
                  <a:rPr lang="ja-JP" altLang="en-US" sz="1200" dirty="0">
                    <a:solidFill>
                      <a:srgbClr val="333333"/>
                    </a:solidFill>
                    <a:latin typeface="Hiragino Kaku Gothic ProN"/>
                  </a:rPr>
                  <a:t>で</a:t>
                </a:r>
                <a:r>
                  <a:rPr lang="ja-JP" altLang="en-US" sz="1200" b="1" u="sng" dirty="0">
                    <a:solidFill>
                      <a:srgbClr val="EAB200"/>
                    </a:solidFill>
                    <a:latin typeface="Hiragino Kaku Gothic ProN"/>
                  </a:rPr>
                  <a:t>割った</a:t>
                </a:r>
                <a:r>
                  <a:rPr lang="ja-JP" altLang="en-US" sz="1200" dirty="0">
                    <a:solidFill>
                      <a:srgbClr val="333333"/>
                    </a:solidFill>
                    <a:latin typeface="Hiragino Kaku Gothic ProN"/>
                  </a:rPr>
                  <a:t>値を</a:t>
                </a:r>
                <a:r>
                  <a:rPr lang="ja-JP" altLang="en-US" sz="1200" b="1" u="sng" dirty="0">
                    <a:solidFill>
                      <a:srgbClr val="EAB200"/>
                    </a:solidFill>
                    <a:latin typeface="Hiragino Kaku Gothic ProN"/>
                  </a:rPr>
                  <a:t>動粘度</a:t>
                </a:r>
                <a:r>
                  <a:rPr lang="ja-JP" altLang="en-US" sz="1200" dirty="0">
                    <a:solidFill>
                      <a:srgbClr val="333333"/>
                    </a:solidFill>
                    <a:latin typeface="Hiragino Kaku Gothic ProN"/>
                  </a:rPr>
                  <a:t>という</a:t>
                </a:r>
                <a:endParaRPr lang="en-US" altLang="ja-JP" sz="1200" dirty="0">
                  <a:solidFill>
                    <a:srgbClr val="333333"/>
                  </a:solidFill>
                  <a:latin typeface="Hiragino Kaku Gothic ProN"/>
                </a:endParaRPr>
              </a:p>
              <a:p>
                <a:pPr marL="0" indent="0">
                  <a:buNone/>
                </a:pPr>
                <a:endParaRPr lang="en-US" altLang="ja-JP" sz="12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333333"/>
                    </a:solidFill>
                    <a:latin typeface="Hiragino Kaku Gothic ProN"/>
                  </a:rPr>
                  <a:t>計算式は、</a:t>
                </a:r>
                <a14:m>
                  <m:oMath xmlns:m="http://schemas.openxmlformats.org/officeDocument/2006/math">
                    <m:r>
                      <a:rPr lang="en-US" altLang="ja-JP" sz="1200" b="1" i="1" smtClean="0">
                        <a:solidFill>
                          <a:schemeClr val="accent1">
                            <a:lumMod val="75000"/>
                          </a:schemeClr>
                        </a:solidFill>
                        <a:latin typeface="Cambria Math" panose="02040503050406030204" pitchFamily="18" charset="0"/>
                      </a:rPr>
                      <m:t>𝝂</m:t>
                    </m:r>
                    <m:r>
                      <a:rPr lang="ja-JP" altLang="en-US" sz="1200" b="1" i="1">
                        <a:solidFill>
                          <a:schemeClr val="accent1">
                            <a:lumMod val="75000"/>
                          </a:schemeClr>
                        </a:solidFill>
                        <a:latin typeface="Cambria Math" panose="02040503050406030204" pitchFamily="18" charset="0"/>
                      </a:rPr>
                      <m:t>（</m:t>
                    </m:r>
                    <m:r>
                      <a:rPr lang="ja-JP" altLang="en-US" sz="1200" b="1" i="1" smtClean="0">
                        <a:solidFill>
                          <a:schemeClr val="accent1">
                            <a:lumMod val="75000"/>
                          </a:schemeClr>
                        </a:solidFill>
                        <a:latin typeface="Cambria Math" panose="02040503050406030204" pitchFamily="18" charset="0"/>
                      </a:rPr>
                      <m:t>ニュー</m:t>
                    </m:r>
                    <m:r>
                      <a:rPr lang="ja-JP" altLang="en-US" sz="1200" b="1" i="1">
                        <a:solidFill>
                          <a:schemeClr val="accent1">
                            <a:lumMod val="75000"/>
                          </a:schemeClr>
                        </a:solidFill>
                        <a:latin typeface="Cambria Math" panose="02040503050406030204" pitchFamily="18" charset="0"/>
                      </a:rPr>
                      <m:t>）＝</m:t>
                    </m:r>
                    <m:f>
                      <m:fPr>
                        <m:ctrlPr>
                          <a:rPr lang="en-US" altLang="ja-JP" sz="1200" b="1" i="1">
                            <a:solidFill>
                              <a:schemeClr val="accent1">
                                <a:lumMod val="75000"/>
                              </a:schemeClr>
                            </a:solidFill>
                            <a:latin typeface="Cambria Math" panose="02040503050406030204" pitchFamily="18" charset="0"/>
                          </a:rPr>
                        </m:ctrlPr>
                      </m:fPr>
                      <m:num>
                        <m:r>
                          <a:rPr lang="en-US" altLang="ja-JP" sz="1200" b="1" i="1">
                            <a:solidFill>
                              <a:schemeClr val="accent1">
                                <a:lumMod val="75000"/>
                              </a:schemeClr>
                            </a:solidFill>
                            <a:latin typeface="Cambria Math" panose="02040503050406030204" pitchFamily="18" charset="0"/>
                          </a:rPr>
                          <m:t>𝝁</m:t>
                        </m:r>
                        <m:r>
                          <a:rPr lang="ja-JP" altLang="en-US" sz="1200" b="1" i="1">
                            <a:solidFill>
                              <a:schemeClr val="accent1">
                                <a:lumMod val="75000"/>
                              </a:schemeClr>
                            </a:solidFill>
                            <a:latin typeface="Cambria Math" panose="02040503050406030204" pitchFamily="18" charset="0"/>
                          </a:rPr>
                          <m:t>（ミュー）</m:t>
                        </m:r>
                      </m:num>
                      <m:den>
                        <m:r>
                          <a:rPr lang="en-US" altLang="ja-JP" sz="1200" b="1" i="1">
                            <a:solidFill>
                              <a:schemeClr val="accent1">
                                <a:lumMod val="75000"/>
                              </a:schemeClr>
                            </a:solidFill>
                            <a:latin typeface="Cambria Math" panose="02040503050406030204" pitchFamily="18" charset="0"/>
                          </a:rPr>
                          <m:t>𝝆</m:t>
                        </m:r>
                        <m:r>
                          <a:rPr lang="ja-JP" altLang="en-US" sz="1200" b="1" i="1">
                            <a:solidFill>
                              <a:schemeClr val="accent1">
                                <a:lumMod val="75000"/>
                              </a:schemeClr>
                            </a:solidFill>
                            <a:latin typeface="Cambria Math" panose="02040503050406030204" pitchFamily="18" charset="0"/>
                          </a:rPr>
                          <m:t>（ロー）</m:t>
                        </m:r>
                      </m:den>
                    </m:f>
                  </m:oMath>
                </a14:m>
                <a:r>
                  <a:rPr lang="ja-JP" altLang="en-US" sz="1200" dirty="0">
                    <a:solidFill>
                      <a:srgbClr val="333333"/>
                    </a:solidFill>
                    <a:latin typeface="Hiragino Kaku Gothic ProN"/>
                  </a:rPr>
                  <a:t>　</a:t>
                </a:r>
                <a:r>
                  <a:rPr kumimoji="1" lang="en-US" altLang="ja-JP" sz="1200" b="1" dirty="0">
                    <a:latin typeface="メイリオ" panose="020B0604030504040204" pitchFamily="50" charset="-128"/>
                    <a:ea typeface="メイリオ" panose="020B0604030504040204" pitchFamily="50" charset="-128"/>
                  </a:rPr>
                  <a:t>ν</a:t>
                </a:r>
                <a:r>
                  <a:rPr kumimoji="1" lang="ja-JP" altLang="en-US" sz="1200" b="1" dirty="0">
                    <a:latin typeface="メイリオ" panose="020B0604030504040204" pitchFamily="50" charset="-128"/>
                    <a:ea typeface="メイリオ" panose="020B0604030504040204" pitchFamily="50" charset="-128"/>
                  </a:rPr>
                  <a:t>：動粘度　</a:t>
                </a:r>
                <a:r>
                  <a:rPr kumimoji="1" lang="en-US" altLang="ja-JP" sz="1200" b="1" dirty="0">
                    <a:latin typeface="メイリオ" panose="020B0604030504040204" pitchFamily="50" charset="-128"/>
                    <a:ea typeface="メイリオ" panose="020B0604030504040204" pitchFamily="50" charset="-128"/>
                  </a:rPr>
                  <a:t>μ</a:t>
                </a:r>
                <a:r>
                  <a:rPr kumimoji="1" lang="ja-JP" altLang="en-US" sz="1200" b="1" dirty="0">
                    <a:latin typeface="メイリオ" panose="020B0604030504040204" pitchFamily="50" charset="-128"/>
                    <a:ea typeface="メイリオ" panose="020B0604030504040204" pitchFamily="50" charset="-128"/>
                  </a:rPr>
                  <a:t>：粘度　</a:t>
                </a:r>
                <a:r>
                  <a:rPr kumimoji="1" lang="en-US" altLang="ja-JP" sz="1200" b="1" dirty="0">
                    <a:latin typeface="メイリオ" panose="020B0604030504040204" pitchFamily="50" charset="-128"/>
                    <a:ea typeface="メイリオ" panose="020B0604030504040204" pitchFamily="50" charset="-128"/>
                  </a:rPr>
                  <a:t>ρ</a:t>
                </a:r>
                <a:r>
                  <a:rPr kumimoji="1" lang="ja-JP" altLang="en-US" sz="1200" b="1" dirty="0">
                    <a:latin typeface="メイリオ" panose="020B0604030504040204" pitchFamily="50" charset="-128"/>
                    <a:ea typeface="メイリオ" panose="020B0604030504040204" pitchFamily="50" charset="-128"/>
                  </a:rPr>
                  <a:t>：密度です</a:t>
                </a:r>
                <a:endParaRPr kumimoji="1" lang="en-US" altLang="ja-JP" sz="1200" b="1"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ちなみに、動粘度は粘度に比例し、密度に反比例します</a:t>
                </a:r>
              </a:p>
              <a:p>
                <a:pPr marL="0" indent="0">
                  <a:buNone/>
                </a:pPr>
                <a:endParaRPr lang="en-US" altLang="ja-JP" sz="1200" dirty="0">
                  <a:solidFill>
                    <a:srgbClr val="333333"/>
                  </a:solidFill>
                  <a:latin typeface="Hiragino Kaku Gothic ProN"/>
                </a:endParaRPr>
              </a:p>
              <a:p>
                <a:endParaRPr kumimoji="1" lang="ja-JP" altLang="en-US" dirty="0"/>
              </a:p>
            </p:txBody>
          </p:sp>
        </mc:Choice>
        <mc:Fallback xmlns="">
          <p:sp>
            <p:nvSpPr>
              <p:cNvPr id="3" name="ノート プレースホルダー 2"/>
              <p:cNvSpPr>
                <a:spLocks noGrp="1"/>
              </p:cNvSpPr>
              <p:nvPr>
                <p:ph type="body" idx="1"/>
              </p:nvPr>
            </p:nvSpPr>
            <p:spPr/>
            <p:txBody>
              <a:bodyPr/>
              <a:lstStyle/>
              <a:p>
                <a:pPr marL="0" indent="0">
                  <a:buNone/>
                </a:pPr>
                <a:r>
                  <a:rPr lang="ja-JP" altLang="en-US" sz="1200" dirty="0">
                    <a:solidFill>
                      <a:srgbClr val="333333"/>
                    </a:solidFill>
                    <a:latin typeface="Hiragino Kaku Gothic ProN"/>
                  </a:rPr>
                  <a:t>液体や気体が流動するときの内部の各部分がお互いに</a:t>
                </a:r>
                <a:r>
                  <a:rPr lang="ja-JP" altLang="en-US" sz="1200" b="1" u="sng" dirty="0">
                    <a:solidFill>
                      <a:srgbClr val="EAB200"/>
                    </a:solidFill>
                    <a:latin typeface="Hiragino Kaku Gothic ProN"/>
                  </a:rPr>
                  <a:t>抵抗</a:t>
                </a:r>
                <a:r>
                  <a:rPr lang="ja-JP" altLang="en-US" sz="1200" dirty="0">
                    <a:solidFill>
                      <a:srgbClr val="333333"/>
                    </a:solidFill>
                    <a:latin typeface="Hiragino Kaku Gothic ProN"/>
                  </a:rPr>
                  <a:t>しあう。その性質を</a:t>
                </a:r>
                <a:r>
                  <a:rPr lang="ja-JP" altLang="en-US" sz="1200" b="1" u="sng" dirty="0">
                    <a:solidFill>
                      <a:srgbClr val="EAB200"/>
                    </a:solidFill>
                    <a:latin typeface="Hiragino Kaku Gothic ProN"/>
                  </a:rPr>
                  <a:t>粘性</a:t>
                </a:r>
                <a:r>
                  <a:rPr lang="ja-JP" altLang="en-US" sz="1200" dirty="0">
                    <a:solidFill>
                      <a:srgbClr val="333333"/>
                    </a:solidFill>
                    <a:latin typeface="Hiragino Kaku Gothic ProN"/>
                  </a:rPr>
                  <a:t>、その程度を</a:t>
                </a:r>
                <a:r>
                  <a:rPr lang="ja-JP" altLang="en-US" sz="1200" b="1" u="sng" dirty="0">
                    <a:solidFill>
                      <a:srgbClr val="EAB200"/>
                    </a:solidFill>
                    <a:latin typeface="Hiragino Kaku Gothic ProN"/>
                  </a:rPr>
                  <a:t>粘度</a:t>
                </a:r>
                <a:r>
                  <a:rPr lang="ja-JP" altLang="en-US" sz="1200" dirty="0">
                    <a:solidFill>
                      <a:srgbClr val="333333"/>
                    </a:solidFill>
                    <a:latin typeface="Hiragino Kaku Gothic ProN"/>
                  </a:rPr>
                  <a:t>という。</a:t>
                </a:r>
                <a:endParaRPr lang="en-US" altLang="ja-JP" sz="1200" dirty="0">
                  <a:solidFill>
                    <a:srgbClr val="333333"/>
                  </a:solidFill>
                  <a:latin typeface="Hiragino Kaku Gothic ProN"/>
                </a:endParaRPr>
              </a:p>
              <a:p>
                <a:pPr marL="0" indent="0">
                  <a:buNone/>
                </a:pPr>
                <a:endParaRPr lang="en-US" altLang="ja-JP" sz="1200" dirty="0">
                  <a:solidFill>
                    <a:srgbClr val="333333"/>
                  </a:solidFill>
                  <a:latin typeface="Hiragino Kaku Gothic ProN"/>
                </a:endParaRPr>
              </a:p>
              <a:p>
                <a:pPr marL="0" indent="0">
                  <a:buNone/>
                </a:pPr>
                <a:r>
                  <a:rPr lang="ja-JP" altLang="en-US" sz="1200" b="1" u="sng" dirty="0">
                    <a:solidFill>
                      <a:srgbClr val="EAB200"/>
                    </a:solidFill>
                    <a:latin typeface="Hiragino Kaku Gothic ProN"/>
                  </a:rPr>
                  <a:t>また、粘度</a:t>
                </a:r>
                <a:r>
                  <a:rPr lang="ja-JP" altLang="en-US" sz="1200" dirty="0">
                    <a:solidFill>
                      <a:srgbClr val="333333"/>
                    </a:solidFill>
                    <a:latin typeface="Hiragino Kaku Gothic ProN"/>
                  </a:rPr>
                  <a:t>を</a:t>
                </a:r>
                <a:r>
                  <a:rPr lang="ja-JP" altLang="en-US" sz="1200" b="1" u="sng" dirty="0">
                    <a:solidFill>
                      <a:srgbClr val="EAB200"/>
                    </a:solidFill>
                    <a:latin typeface="Hiragino Kaku Gothic ProN"/>
                  </a:rPr>
                  <a:t>密度</a:t>
                </a:r>
                <a:r>
                  <a:rPr lang="ja-JP" altLang="en-US" sz="1200" dirty="0">
                    <a:solidFill>
                      <a:srgbClr val="333333"/>
                    </a:solidFill>
                    <a:latin typeface="Hiragino Kaku Gothic ProN"/>
                  </a:rPr>
                  <a:t>で</a:t>
                </a:r>
                <a:r>
                  <a:rPr lang="ja-JP" altLang="en-US" sz="1200" b="1" u="sng" dirty="0">
                    <a:solidFill>
                      <a:srgbClr val="EAB200"/>
                    </a:solidFill>
                    <a:latin typeface="Hiragino Kaku Gothic ProN"/>
                  </a:rPr>
                  <a:t>割った</a:t>
                </a:r>
                <a:r>
                  <a:rPr lang="ja-JP" altLang="en-US" sz="1200" dirty="0">
                    <a:solidFill>
                      <a:srgbClr val="333333"/>
                    </a:solidFill>
                    <a:latin typeface="Hiragino Kaku Gothic ProN"/>
                  </a:rPr>
                  <a:t>値を</a:t>
                </a:r>
                <a:r>
                  <a:rPr lang="ja-JP" altLang="en-US" sz="1200" b="1" u="sng" dirty="0">
                    <a:solidFill>
                      <a:srgbClr val="EAB200"/>
                    </a:solidFill>
                    <a:latin typeface="Hiragino Kaku Gothic ProN"/>
                  </a:rPr>
                  <a:t>動粘度</a:t>
                </a:r>
                <a:r>
                  <a:rPr lang="ja-JP" altLang="en-US" sz="1200" dirty="0">
                    <a:solidFill>
                      <a:srgbClr val="333333"/>
                    </a:solidFill>
                    <a:latin typeface="Hiragino Kaku Gothic ProN"/>
                  </a:rPr>
                  <a:t>という</a:t>
                </a:r>
                <a:endParaRPr lang="en-US" altLang="ja-JP" sz="1200" dirty="0">
                  <a:solidFill>
                    <a:srgbClr val="333333"/>
                  </a:solidFill>
                  <a:latin typeface="Hiragino Kaku Gothic ProN"/>
                </a:endParaRPr>
              </a:p>
              <a:p>
                <a:pPr marL="0" indent="0">
                  <a:buNone/>
                </a:pPr>
                <a:endParaRPr lang="en-US" altLang="ja-JP" sz="12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333333"/>
                    </a:solidFill>
                    <a:latin typeface="Hiragino Kaku Gothic ProN"/>
                  </a:rPr>
                  <a:t>計算式は、</a:t>
                </a:r>
                <a:r>
                  <a:rPr lang="en-US" altLang="ja-JP" sz="1200" b="1" i="0">
                    <a:solidFill>
                      <a:schemeClr val="accent1">
                        <a:lumMod val="75000"/>
                      </a:schemeClr>
                    </a:solidFill>
                    <a:latin typeface="Cambria Math" panose="02040503050406030204" pitchFamily="18" charset="0"/>
                  </a:rPr>
                  <a:t>𝝂</a:t>
                </a:r>
                <a:r>
                  <a:rPr lang="ja-JP" altLang="en-US" sz="1200" b="1" i="0">
                    <a:solidFill>
                      <a:schemeClr val="accent1">
                        <a:lumMod val="75000"/>
                      </a:schemeClr>
                    </a:solidFill>
                    <a:latin typeface="Cambria Math" panose="02040503050406030204" pitchFamily="18" charset="0"/>
                  </a:rPr>
                  <a:t>（ニュー）＝</a:t>
                </a:r>
                <a:r>
                  <a:rPr lang="en-US" altLang="ja-JP" sz="1200" b="1" i="0">
                    <a:solidFill>
                      <a:schemeClr val="accent1">
                        <a:lumMod val="75000"/>
                      </a:schemeClr>
                    </a:solidFill>
                    <a:latin typeface="Cambria Math" panose="02040503050406030204" pitchFamily="18" charset="0"/>
                  </a:rPr>
                  <a:t>(𝝁</a:t>
                </a:r>
                <a:r>
                  <a:rPr lang="ja-JP" altLang="en-US" sz="1200" b="1" i="0">
                    <a:solidFill>
                      <a:schemeClr val="accent1">
                        <a:lumMod val="75000"/>
                      </a:schemeClr>
                    </a:solidFill>
                    <a:latin typeface="Cambria Math" panose="02040503050406030204" pitchFamily="18" charset="0"/>
                  </a:rPr>
                  <a:t>（ミュー）</a:t>
                </a:r>
                <a:r>
                  <a:rPr lang="en-US" altLang="ja-JP" sz="1200" b="1" i="0">
                    <a:solidFill>
                      <a:schemeClr val="accent1">
                        <a:lumMod val="75000"/>
                      </a:schemeClr>
                    </a:solidFill>
                    <a:latin typeface="Cambria Math" panose="02040503050406030204" pitchFamily="18" charset="0"/>
                  </a:rPr>
                  <a:t>)/(𝝆</a:t>
                </a:r>
                <a:r>
                  <a:rPr lang="ja-JP" altLang="en-US" sz="1200" b="1" i="0">
                    <a:solidFill>
                      <a:schemeClr val="accent1">
                        <a:lumMod val="75000"/>
                      </a:schemeClr>
                    </a:solidFill>
                    <a:latin typeface="Cambria Math" panose="02040503050406030204" pitchFamily="18" charset="0"/>
                  </a:rPr>
                  <a:t>（ロー）</a:t>
                </a:r>
                <a:r>
                  <a:rPr lang="en-US" altLang="ja-JP" sz="1200" b="1" i="0">
                    <a:solidFill>
                      <a:schemeClr val="accent1">
                        <a:lumMod val="75000"/>
                      </a:schemeClr>
                    </a:solidFill>
                    <a:latin typeface="Cambria Math" panose="02040503050406030204" pitchFamily="18" charset="0"/>
                  </a:rPr>
                  <a:t>)</a:t>
                </a:r>
                <a:r>
                  <a:rPr lang="ja-JP" altLang="en-US" sz="1200" dirty="0">
                    <a:solidFill>
                      <a:srgbClr val="333333"/>
                    </a:solidFill>
                    <a:latin typeface="Hiragino Kaku Gothic ProN"/>
                  </a:rPr>
                  <a:t>　</a:t>
                </a:r>
                <a:r>
                  <a:rPr kumimoji="1" lang="en-US" altLang="ja-JP" sz="1200" b="1" dirty="0">
                    <a:latin typeface="メイリオ" panose="020B0604030504040204" pitchFamily="50" charset="-128"/>
                    <a:ea typeface="メイリオ" panose="020B0604030504040204" pitchFamily="50" charset="-128"/>
                  </a:rPr>
                  <a:t>ν</a:t>
                </a:r>
                <a:r>
                  <a:rPr kumimoji="1" lang="ja-JP" altLang="en-US" sz="1200" b="1" dirty="0">
                    <a:latin typeface="メイリオ" panose="020B0604030504040204" pitchFamily="50" charset="-128"/>
                    <a:ea typeface="メイリオ" panose="020B0604030504040204" pitchFamily="50" charset="-128"/>
                  </a:rPr>
                  <a:t>：動粘度　</a:t>
                </a:r>
                <a:r>
                  <a:rPr kumimoji="1" lang="en-US" altLang="ja-JP" sz="1200" b="1" dirty="0">
                    <a:latin typeface="メイリオ" panose="020B0604030504040204" pitchFamily="50" charset="-128"/>
                    <a:ea typeface="メイリオ" panose="020B0604030504040204" pitchFamily="50" charset="-128"/>
                  </a:rPr>
                  <a:t>μ</a:t>
                </a:r>
                <a:r>
                  <a:rPr kumimoji="1" lang="ja-JP" altLang="en-US" sz="1200" b="1" dirty="0">
                    <a:latin typeface="メイリオ" panose="020B0604030504040204" pitchFamily="50" charset="-128"/>
                    <a:ea typeface="メイリオ" panose="020B0604030504040204" pitchFamily="50" charset="-128"/>
                  </a:rPr>
                  <a:t>：粘度　</a:t>
                </a:r>
                <a:r>
                  <a:rPr kumimoji="1" lang="en-US" altLang="ja-JP" sz="1200" b="1" dirty="0">
                    <a:latin typeface="メイリオ" panose="020B0604030504040204" pitchFamily="50" charset="-128"/>
                    <a:ea typeface="メイリオ" panose="020B0604030504040204" pitchFamily="50" charset="-128"/>
                  </a:rPr>
                  <a:t>ρ</a:t>
                </a:r>
                <a:r>
                  <a:rPr kumimoji="1" lang="ja-JP" altLang="en-US" sz="1200" b="1" dirty="0">
                    <a:latin typeface="メイリオ" panose="020B0604030504040204" pitchFamily="50" charset="-128"/>
                    <a:ea typeface="メイリオ" panose="020B0604030504040204" pitchFamily="50" charset="-128"/>
                  </a:rPr>
                  <a:t>：密度です</a:t>
                </a:r>
                <a:endParaRPr kumimoji="1" lang="en-US" altLang="ja-JP" sz="1200" b="1"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ちなみに、動粘度は粘度に比例し、密度に反比例します</a:t>
                </a:r>
              </a:p>
              <a:p>
                <a:pPr marL="0" indent="0">
                  <a:buNone/>
                </a:pPr>
                <a:endParaRPr lang="en-US" altLang="ja-JP" sz="1200" dirty="0">
                  <a:solidFill>
                    <a:srgbClr val="333333"/>
                  </a:solidFill>
                  <a:latin typeface="Hiragino Kaku Gothic ProN"/>
                </a:endParaRPr>
              </a:p>
              <a:p>
                <a:endParaRPr kumimoji="1" lang="ja-JP" altLang="en-US" dirty="0"/>
              </a:p>
            </p:txBody>
          </p:sp>
        </mc:Fallback>
      </mc:AlternateContent>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5</a:t>
            </a:fld>
            <a:endParaRPr kumimoji="1" lang="ja-JP" altLang="en-US"/>
          </a:p>
        </p:txBody>
      </p:sp>
    </p:spTree>
    <p:extLst>
      <p:ext uri="{BB962C8B-B14F-4D97-AF65-F5344CB8AC3E}">
        <p14:creationId xmlns:p14="http://schemas.microsoft.com/office/powerpoint/2010/main" val="3701037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つづいて、質量保存の法則（連続の式）について説明します</a:t>
            </a:r>
            <a:endParaRPr kumimoji="1" lang="en-US" altLang="ja-JP" dirty="0"/>
          </a:p>
          <a:p>
            <a:endParaRPr kumimoji="1" lang="en-US" altLang="ja-JP" dirty="0"/>
          </a:p>
          <a:p>
            <a:r>
              <a:rPr kumimoji="1" lang="ja-JP" altLang="en-US" dirty="0"/>
              <a:t>出題頻度が高いのでしっかりと覚えましょう</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6</a:t>
            </a:fld>
            <a:endParaRPr kumimoji="1" lang="ja-JP" altLang="en-US"/>
          </a:p>
        </p:txBody>
      </p:sp>
    </p:spTree>
    <p:extLst>
      <p:ext uri="{BB962C8B-B14F-4D97-AF65-F5344CB8AC3E}">
        <p14:creationId xmlns:p14="http://schemas.microsoft.com/office/powerpoint/2010/main" val="3221489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0" indent="0">
                  <a:buNone/>
                </a:pPr>
                <a:r>
                  <a:rPr lang="ja-JP" altLang="en-US" sz="1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質量保存の法則では、</a:t>
                </a:r>
                <a:r>
                  <a:rPr lang="ja-JP" altLang="en-US" sz="1200" dirty="0"/>
                  <a:t>断面積が変化する円管において、</a:t>
                </a:r>
                <a:endParaRPr lang="en-US" altLang="ja-JP" sz="1200" dirty="0"/>
              </a:p>
              <a:p>
                <a:pPr marL="0" indent="0">
                  <a:buNone/>
                </a:pPr>
                <a:r>
                  <a:rPr lang="ja-JP" altLang="en-US" sz="1200" dirty="0"/>
                  <a:t>各断面を単位時間に通る 流体の質量は変わらないです。</a:t>
                </a:r>
                <a:endParaRPr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単位時間の質量流量＝密度</a:t>
                </a:r>
                <a:r>
                  <a:rPr lang="en-US" altLang="ja-JP" dirty="0"/>
                  <a:t>×</a:t>
                </a:r>
                <a:r>
                  <a:rPr lang="ja-JP" altLang="en-US" dirty="0"/>
                  <a:t>断面積</a:t>
                </a:r>
                <a:r>
                  <a:rPr lang="en-US" altLang="ja-JP" dirty="0"/>
                  <a:t>×</a:t>
                </a:r>
                <a:r>
                  <a:rPr lang="ja-JP" altLang="en-US" dirty="0"/>
                  <a:t>平均流速＝一定。</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計算式は、</a:t>
                </a:r>
                <a14:m>
                  <m:oMath xmlns:m="http://schemas.openxmlformats.org/officeDocument/2006/math">
                    <m:sSub>
                      <m:sSubPr>
                        <m:ctrlPr>
                          <a:rPr lang="en-US" altLang="ja-JP" sz="1400" b="1" i="1" smtClean="0">
                            <a:solidFill>
                              <a:schemeClr val="accent1">
                                <a:lumMod val="75000"/>
                              </a:schemeClr>
                            </a:solidFill>
                            <a:latin typeface="Cambria Math" panose="02040503050406030204" pitchFamily="18" charset="0"/>
                          </a:rPr>
                        </m:ctrlPr>
                      </m:sSubPr>
                      <m:e>
                        <m:r>
                          <a:rPr lang="en-US" altLang="ja-JP" sz="1400" b="1" i="1">
                            <a:solidFill>
                              <a:schemeClr val="accent1">
                                <a:lumMod val="75000"/>
                              </a:schemeClr>
                            </a:solidFill>
                            <a:latin typeface="Cambria Math"/>
                          </a:rPr>
                          <m:t>𝑸</m:t>
                        </m:r>
                      </m:e>
                      <m:sub>
                        <m:r>
                          <a:rPr lang="en-US" altLang="ja-JP" sz="1400" b="1" i="1">
                            <a:solidFill>
                              <a:schemeClr val="accent1">
                                <a:lumMod val="75000"/>
                              </a:schemeClr>
                            </a:solidFill>
                            <a:latin typeface="Cambria Math"/>
                          </a:rPr>
                          <m:t>𝒎</m:t>
                        </m:r>
                      </m:sub>
                    </m:sSub>
                  </m:oMath>
                </a14:m>
                <a:r>
                  <a:rPr lang="ja-JP" altLang="en-US" sz="14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400" b="1" i="1" dirty="0">
                    <a:solidFill>
                      <a:schemeClr val="accent1">
                        <a:lumMod val="75000"/>
                      </a:schemeClr>
                    </a:solidFill>
                    <a:latin typeface="メイリオ" panose="020B0604030504040204" pitchFamily="50" charset="-128"/>
                    <a:ea typeface="メイリオ" panose="020B0604030504040204" pitchFamily="50" charset="-128"/>
                  </a:rPr>
                  <a:t>ρ×</a:t>
                </a:r>
                <a14:m>
                  <m:oMath xmlns:m="http://schemas.openxmlformats.org/officeDocument/2006/math">
                    <m:f>
                      <m:fPr>
                        <m:ctrlPr>
                          <a:rPr lang="en-US" altLang="ja-JP" sz="1400" b="1" i="1">
                            <a:solidFill>
                              <a:schemeClr val="accent1">
                                <a:lumMod val="75000"/>
                              </a:schemeClr>
                            </a:solidFill>
                            <a:latin typeface="Cambria Math" panose="02040503050406030204" pitchFamily="18" charset="0"/>
                          </a:rPr>
                        </m:ctrlPr>
                      </m:fPr>
                      <m:num>
                        <m:r>
                          <a:rPr lang="en-US" altLang="ja-JP" sz="1400" b="1" i="1">
                            <a:solidFill>
                              <a:schemeClr val="accent1">
                                <a:lumMod val="75000"/>
                              </a:schemeClr>
                            </a:solidFill>
                            <a:latin typeface="Cambria Math"/>
                          </a:rPr>
                          <m:t>𝝅</m:t>
                        </m:r>
                        <m:r>
                          <a:rPr lang="en-US" altLang="ja-JP" sz="1400" b="1" i="1">
                            <a:solidFill>
                              <a:schemeClr val="accent1">
                                <a:lumMod val="75000"/>
                              </a:schemeClr>
                            </a:solidFill>
                            <a:latin typeface="Cambria Math"/>
                          </a:rPr>
                          <m:t>×</m:t>
                        </m:r>
                        <m:sSup>
                          <m:sSupPr>
                            <m:ctrlPr>
                              <a:rPr lang="en-US" altLang="ja-JP" sz="1400" b="1" i="1">
                                <a:solidFill>
                                  <a:schemeClr val="accent1">
                                    <a:lumMod val="75000"/>
                                  </a:schemeClr>
                                </a:solidFill>
                                <a:latin typeface="Cambria Math" panose="02040503050406030204" pitchFamily="18" charset="0"/>
                              </a:rPr>
                            </m:ctrlPr>
                          </m:sSupPr>
                          <m:e>
                            <m:r>
                              <a:rPr lang="en-US" altLang="ja-JP" sz="1400" b="1" i="1">
                                <a:solidFill>
                                  <a:schemeClr val="accent1">
                                    <a:lumMod val="75000"/>
                                  </a:schemeClr>
                                </a:solidFill>
                                <a:latin typeface="Cambria Math"/>
                              </a:rPr>
                              <m:t>𝒅</m:t>
                            </m:r>
                          </m:e>
                          <m:sup>
                            <m:r>
                              <a:rPr lang="en-US" altLang="ja-JP" sz="1400" b="1" i="1">
                                <a:solidFill>
                                  <a:schemeClr val="accent1">
                                    <a:lumMod val="75000"/>
                                  </a:schemeClr>
                                </a:solidFill>
                                <a:latin typeface="Cambria Math"/>
                              </a:rPr>
                              <m:t>𝟐</m:t>
                            </m:r>
                          </m:sup>
                        </m:sSup>
                      </m:num>
                      <m:den>
                        <m:r>
                          <a:rPr lang="ja-JP" altLang="en-US" sz="1400" b="1" i="1">
                            <a:solidFill>
                              <a:schemeClr val="accent1">
                                <a:lumMod val="75000"/>
                              </a:schemeClr>
                            </a:solidFill>
                            <a:latin typeface="Cambria Math"/>
                          </a:rPr>
                          <m:t>𝟒</m:t>
                        </m:r>
                      </m:den>
                    </m:f>
                  </m:oMath>
                </a14:m>
                <a:r>
                  <a:rPr lang="en-US" altLang="ja-JP" sz="1400" b="1" dirty="0">
                    <a:solidFill>
                      <a:schemeClr val="accent1">
                        <a:lumMod val="75000"/>
                      </a:schemeClr>
                    </a:solidFill>
                    <a:latin typeface="メイリオ" panose="020B0604030504040204" pitchFamily="50" charset="-128"/>
                    <a:ea typeface="メイリオ" panose="020B0604030504040204" pitchFamily="50" charset="-128"/>
                  </a:rPr>
                  <a:t>×u= </a:t>
                </a:r>
                <a:r>
                  <a:rPr lang="ja-JP" altLang="en-US" sz="1400" b="1" dirty="0">
                    <a:solidFill>
                      <a:schemeClr val="accent1">
                        <a:lumMod val="75000"/>
                      </a:schemeClr>
                    </a:solidFill>
                    <a:latin typeface="メイリオ" panose="020B0604030504040204" pitchFamily="50" charset="-128"/>
                    <a:ea typeface="メイリオ" panose="020B0604030504040204" pitchFamily="50" charset="-128"/>
                  </a:rPr>
                  <a:t>一定</a:t>
                </a:r>
                <a:endParaRPr lang="ja-JP" altLang="en-US" sz="1400" dirty="0"/>
              </a:p>
              <a:p>
                <a:endParaRPr kumimoji="1" lang="en-US" altLang="ja-JP" dirty="0"/>
              </a:p>
              <a:p>
                <a14:m>
                  <m:oMath xmlns:m="http://schemas.openxmlformats.org/officeDocument/2006/math">
                    <m:sSub>
                      <m:sSubPr>
                        <m:ctrlPr>
                          <a:rPr lang="en-US" altLang="ja-JP" sz="1200" b="1" i="1" smtClean="0">
                            <a:latin typeface="Cambria Math" panose="02040503050406030204" pitchFamily="18" charset="0"/>
                          </a:rPr>
                        </m:ctrlPr>
                      </m:sSubPr>
                      <m:e>
                        <m:r>
                          <a:rPr lang="en-US" altLang="ja-JP" sz="1200" b="1" i="1">
                            <a:latin typeface="Cambria Math"/>
                          </a:rPr>
                          <m:t>𝑸</m:t>
                        </m:r>
                      </m:e>
                      <m:sub>
                        <m:r>
                          <a:rPr lang="en-US" altLang="ja-JP" sz="1200" b="1" i="1">
                            <a:latin typeface="Cambria Math"/>
                          </a:rPr>
                          <m:t>𝒎</m:t>
                        </m:r>
                      </m:sub>
                    </m:sSub>
                    <m:r>
                      <a:rPr lang="en-US" altLang="ja-JP" sz="1200" b="1" i="1">
                        <a:latin typeface="Cambria Math"/>
                      </a:rPr>
                      <m:t> </m:t>
                    </m:r>
                  </m:oMath>
                </a14:m>
                <a:r>
                  <a:rPr lang="ja-JP" altLang="en-US" sz="1200" b="1" dirty="0">
                    <a:latin typeface="メイリオ" panose="020B0604030504040204" pitchFamily="50" charset="-128"/>
                    <a:ea typeface="メイリオ" panose="020B0604030504040204" pitchFamily="50" charset="-128"/>
                  </a:rPr>
                  <a:t>：質量流量</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/s)</a:t>
                </a:r>
                <a:r>
                  <a:rPr lang="ja-JP" altLang="en-US" sz="1200" b="1" dirty="0">
                    <a:latin typeface="メイリオ" panose="020B0604030504040204" pitchFamily="50" charset="-128"/>
                    <a:ea typeface="メイリオ" panose="020B0604030504040204" pitchFamily="50" charset="-128"/>
                  </a:rPr>
                  <a:t>　</a:t>
                </a:r>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 </a:t>
                </a:r>
                <a:r>
                  <a:rPr lang="el-GR" altLang="ja-JP" sz="1200" b="1" dirty="0">
                    <a:latin typeface="メイリオ" panose="020B0604030504040204" pitchFamily="50" charset="-128"/>
                    <a:ea typeface="メイリオ" panose="020B0604030504040204" pitchFamily="50" charset="-128"/>
                  </a:rPr>
                  <a:t>ρ </a:t>
                </a:r>
                <a:r>
                  <a:rPr lang="ja-JP" altLang="en-US" sz="1200" b="1" dirty="0">
                    <a:latin typeface="メイリオ" panose="020B0604030504040204" pitchFamily="50" charset="-128"/>
                    <a:ea typeface="メイリオ" panose="020B0604030504040204" pitchFamily="50" charset="-128"/>
                  </a:rPr>
                  <a:t>（ロー）</a:t>
                </a:r>
                <a:r>
                  <a:rPr lang="ja-JP" altLang="el-GR"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密度</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a:t>
                </a:r>
              </a:p>
              <a:p>
                <a:endParaRPr lang="ja-JP" altLang="en-US" sz="800" b="1" dirty="0">
                  <a:latin typeface="メイリオ" panose="020B0604030504040204" pitchFamily="50" charset="-128"/>
                  <a:ea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rPr>
                  <a:t>d</a:t>
                </a:r>
                <a:r>
                  <a:rPr lang="ja-JP" altLang="en-US" sz="1200" b="1" dirty="0">
                    <a:latin typeface="メイリオ" panose="020B0604030504040204" pitchFamily="50" charset="-128"/>
                    <a:ea typeface="メイリオ" panose="020B0604030504040204" pitchFamily="50" charset="-128"/>
                  </a:rPr>
                  <a:t>：管径</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err="1">
                    <a:solidFill>
                      <a:srgbClr val="FF0000"/>
                    </a:solidFill>
                    <a:latin typeface="メイリオ" panose="020B0604030504040204" pitchFamily="50" charset="-128"/>
                    <a:ea typeface="メイリオ" panose="020B0604030504040204" pitchFamily="50" charset="-128"/>
                  </a:rPr>
                  <a:t>ｍ</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u</a:t>
                </a:r>
                <a:r>
                  <a:rPr lang="ja-JP" altLang="en-US" sz="1200" b="1" dirty="0">
                    <a:latin typeface="メイリオ" panose="020B0604030504040204" pitchFamily="50" charset="-128"/>
                    <a:ea typeface="メイリオ" panose="020B0604030504040204" pitchFamily="50" charset="-128"/>
                  </a:rPr>
                  <a:t>：平均流速</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err="1">
                    <a:solidFill>
                      <a:srgbClr val="FF0000"/>
                    </a:solidFill>
                    <a:latin typeface="メイリオ" panose="020B0604030504040204" pitchFamily="50" charset="-128"/>
                    <a:ea typeface="メイリオ" panose="020B0604030504040204" pitchFamily="50" charset="-128"/>
                  </a:rPr>
                  <a:t>ｍ</a:t>
                </a:r>
                <a:r>
                  <a:rPr lang="en-US" altLang="ja-JP" sz="1200" b="1" dirty="0">
                    <a:solidFill>
                      <a:srgbClr val="FF0000"/>
                    </a:solidFill>
                    <a:latin typeface="メイリオ" panose="020B0604030504040204" pitchFamily="50" charset="-128"/>
                    <a:ea typeface="メイリオ" panose="020B0604030504040204" pitchFamily="50" charset="-128"/>
                  </a:rPr>
                  <a:t>/s)</a:t>
                </a:r>
                <a:endParaRPr lang="ja-JP" altLang="en-US" sz="1200" b="1" dirty="0">
                  <a:solidFill>
                    <a:srgbClr val="FF0000"/>
                  </a:solidFill>
                  <a:latin typeface="メイリオ" panose="020B0604030504040204" pitchFamily="50" charset="-128"/>
                  <a:ea typeface="メイリオ" panose="020B0604030504040204" pitchFamily="50" charset="-128"/>
                </a:endParaRPr>
              </a:p>
              <a:p>
                <a:endParaRPr kumimoji="1" lang="ja-JP" altLang="en-US" dirty="0"/>
              </a:p>
            </p:txBody>
          </p:sp>
        </mc:Choice>
        <mc:Fallback xmlns="">
          <p:sp>
            <p:nvSpPr>
              <p:cNvPr id="3" name="ノート プレースホルダー 2"/>
              <p:cNvSpPr>
                <a:spLocks noGrp="1"/>
              </p:cNvSpPr>
              <p:nvPr>
                <p:ph type="body" idx="1"/>
              </p:nvPr>
            </p:nvSpPr>
            <p:spPr/>
            <p:txBody>
              <a:bodyPr/>
              <a:lstStyle/>
              <a:p>
                <a:pPr marL="0" indent="0">
                  <a:buNone/>
                </a:pPr>
                <a:r>
                  <a:rPr lang="ja-JP" altLang="en-US" sz="1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質量保存の法則では、</a:t>
                </a:r>
                <a:r>
                  <a:rPr lang="ja-JP" altLang="en-US" sz="1200" dirty="0"/>
                  <a:t>断面積が変化する円管において、</a:t>
                </a:r>
                <a:endParaRPr lang="en-US" altLang="ja-JP" sz="1200" dirty="0"/>
              </a:p>
              <a:p>
                <a:pPr marL="0" indent="0">
                  <a:buNone/>
                </a:pPr>
                <a:r>
                  <a:rPr lang="ja-JP" altLang="en-US" sz="1200" dirty="0"/>
                  <a:t>各断面を単位時間に通る 流体の質量は変わらないです。</a:t>
                </a:r>
                <a:endParaRPr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単位時間の質量流量＝密度</a:t>
                </a:r>
                <a:r>
                  <a:rPr lang="en-US" altLang="ja-JP" dirty="0"/>
                  <a:t>×</a:t>
                </a:r>
                <a:r>
                  <a:rPr lang="ja-JP" altLang="en-US" dirty="0"/>
                  <a:t>断面積</a:t>
                </a:r>
                <a:r>
                  <a:rPr lang="en-US" altLang="ja-JP" dirty="0"/>
                  <a:t>×</a:t>
                </a:r>
                <a:r>
                  <a:rPr lang="ja-JP" altLang="en-US" dirty="0"/>
                  <a:t>平均流速＝一定。</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計算式は、</a:t>
                </a:r>
                <a:r>
                  <a:rPr lang="en-US" altLang="ja-JP" sz="1400" b="1" i="0">
                    <a:solidFill>
                      <a:schemeClr val="accent1">
                        <a:lumMod val="75000"/>
                      </a:schemeClr>
                    </a:solidFill>
                    <a:latin typeface="Cambria Math"/>
                  </a:rPr>
                  <a:t>𝑸</a:t>
                </a:r>
                <a:r>
                  <a:rPr lang="en-US" altLang="ja-JP" sz="1400" b="1" i="0">
                    <a:solidFill>
                      <a:schemeClr val="accent1">
                        <a:lumMod val="75000"/>
                      </a:schemeClr>
                    </a:solidFill>
                    <a:latin typeface="Cambria Math" panose="02040503050406030204" pitchFamily="18" charset="0"/>
                  </a:rPr>
                  <a:t>_</a:t>
                </a:r>
                <a:r>
                  <a:rPr lang="en-US" altLang="ja-JP" sz="1400" b="1" i="0">
                    <a:solidFill>
                      <a:schemeClr val="accent1">
                        <a:lumMod val="75000"/>
                      </a:schemeClr>
                    </a:solidFill>
                    <a:latin typeface="Cambria Math"/>
                  </a:rPr>
                  <a:t>𝒎</a:t>
                </a:r>
                <a:r>
                  <a:rPr lang="ja-JP" altLang="en-US" sz="14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1400" b="1" i="1" dirty="0">
                    <a:solidFill>
                      <a:schemeClr val="accent1">
                        <a:lumMod val="75000"/>
                      </a:schemeClr>
                    </a:solidFill>
                    <a:latin typeface="メイリオ" panose="020B0604030504040204" pitchFamily="50" charset="-128"/>
                    <a:ea typeface="メイリオ" panose="020B0604030504040204" pitchFamily="50" charset="-128"/>
                  </a:rPr>
                  <a:t>ρ×</a:t>
                </a:r>
                <a:r>
                  <a:rPr lang="en-US" altLang="ja-JP" sz="1400" b="1" i="0">
                    <a:solidFill>
                      <a:schemeClr val="accent1">
                        <a:lumMod val="75000"/>
                      </a:schemeClr>
                    </a:solidFill>
                    <a:latin typeface="Cambria Math" panose="02040503050406030204" pitchFamily="18" charset="0"/>
                  </a:rPr>
                  <a:t>(</a:t>
                </a:r>
                <a:r>
                  <a:rPr lang="en-US" altLang="ja-JP" sz="1400" b="1" i="0">
                    <a:solidFill>
                      <a:schemeClr val="accent1">
                        <a:lumMod val="75000"/>
                      </a:schemeClr>
                    </a:solidFill>
                    <a:latin typeface="Cambria Math"/>
                  </a:rPr>
                  <a:t>𝝅×𝒅</a:t>
                </a:r>
                <a:r>
                  <a:rPr lang="en-US" altLang="ja-JP" sz="1400" b="1" i="0">
                    <a:solidFill>
                      <a:schemeClr val="accent1">
                        <a:lumMod val="75000"/>
                      </a:schemeClr>
                    </a:solidFill>
                    <a:latin typeface="Cambria Math" panose="02040503050406030204" pitchFamily="18" charset="0"/>
                  </a:rPr>
                  <a:t>^</a:t>
                </a:r>
                <a:r>
                  <a:rPr lang="en-US" altLang="ja-JP" sz="1400" b="1" i="0">
                    <a:solidFill>
                      <a:schemeClr val="accent1">
                        <a:lumMod val="75000"/>
                      </a:schemeClr>
                    </a:solidFill>
                    <a:latin typeface="Cambria Math"/>
                  </a:rPr>
                  <a:t>𝟐</a:t>
                </a:r>
                <a:r>
                  <a:rPr lang="en-US" altLang="ja-JP" sz="1400" b="1" i="0">
                    <a:solidFill>
                      <a:schemeClr val="accent1">
                        <a:lumMod val="75000"/>
                      </a:schemeClr>
                    </a:solidFill>
                    <a:latin typeface="Cambria Math" panose="02040503050406030204" pitchFamily="18" charset="0"/>
                  </a:rPr>
                  <a:t>)/</a:t>
                </a:r>
                <a:r>
                  <a:rPr lang="ja-JP" altLang="en-US" sz="1400" b="1" i="0">
                    <a:solidFill>
                      <a:schemeClr val="accent1">
                        <a:lumMod val="75000"/>
                      </a:schemeClr>
                    </a:solidFill>
                    <a:latin typeface="Cambria Math"/>
                  </a:rPr>
                  <a:t>𝟒</a:t>
                </a:r>
                <a:r>
                  <a:rPr lang="en-US" altLang="ja-JP" sz="1400" b="1" dirty="0">
                    <a:solidFill>
                      <a:schemeClr val="accent1">
                        <a:lumMod val="75000"/>
                      </a:schemeClr>
                    </a:solidFill>
                    <a:latin typeface="メイリオ" panose="020B0604030504040204" pitchFamily="50" charset="-128"/>
                    <a:ea typeface="メイリオ" panose="020B0604030504040204" pitchFamily="50" charset="-128"/>
                  </a:rPr>
                  <a:t>×u= </a:t>
                </a:r>
                <a:r>
                  <a:rPr lang="ja-JP" altLang="en-US" sz="1400" b="1" dirty="0">
                    <a:solidFill>
                      <a:schemeClr val="accent1">
                        <a:lumMod val="75000"/>
                      </a:schemeClr>
                    </a:solidFill>
                    <a:latin typeface="メイリオ" panose="020B0604030504040204" pitchFamily="50" charset="-128"/>
                    <a:ea typeface="メイリオ" panose="020B0604030504040204" pitchFamily="50" charset="-128"/>
                  </a:rPr>
                  <a:t>一定</a:t>
                </a:r>
                <a:endParaRPr lang="ja-JP" altLang="en-US" sz="1400" dirty="0"/>
              </a:p>
              <a:p>
                <a:endParaRPr kumimoji="1" lang="en-US" altLang="ja-JP" dirty="0"/>
              </a:p>
              <a:p>
                <a:r>
                  <a:rPr lang="en-US" altLang="ja-JP" sz="1200" b="1" i="0">
                    <a:latin typeface="Cambria Math"/>
                  </a:rPr>
                  <a:t>𝑸</a:t>
                </a:r>
                <a:r>
                  <a:rPr lang="en-US" altLang="ja-JP" sz="1200" b="1" i="0">
                    <a:latin typeface="Cambria Math" panose="02040503050406030204" pitchFamily="18" charset="0"/>
                  </a:rPr>
                  <a:t>_</a:t>
                </a:r>
                <a:r>
                  <a:rPr lang="en-US" altLang="ja-JP" sz="1200" b="1" i="0">
                    <a:latin typeface="Cambria Math"/>
                  </a:rPr>
                  <a:t>𝒎  </a:t>
                </a:r>
                <a:r>
                  <a:rPr lang="ja-JP" altLang="en-US" sz="1200" b="1" dirty="0">
                    <a:latin typeface="メイリオ" panose="020B0604030504040204" pitchFamily="50" charset="-128"/>
                    <a:ea typeface="メイリオ" panose="020B0604030504040204" pitchFamily="50" charset="-128"/>
                  </a:rPr>
                  <a:t>：質量流量</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/s)</a:t>
                </a:r>
                <a:r>
                  <a:rPr lang="ja-JP" altLang="en-US" sz="1200" b="1" dirty="0">
                    <a:latin typeface="メイリオ" panose="020B0604030504040204" pitchFamily="50" charset="-128"/>
                    <a:ea typeface="メイリオ" panose="020B0604030504040204" pitchFamily="50" charset="-128"/>
                  </a:rPr>
                  <a:t>　</a:t>
                </a:r>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 </a:t>
                </a:r>
                <a:r>
                  <a:rPr lang="el-GR" altLang="ja-JP" sz="1200" b="1" dirty="0">
                    <a:latin typeface="メイリオ" panose="020B0604030504040204" pitchFamily="50" charset="-128"/>
                    <a:ea typeface="メイリオ" panose="020B0604030504040204" pitchFamily="50" charset="-128"/>
                  </a:rPr>
                  <a:t>ρ </a:t>
                </a:r>
                <a:r>
                  <a:rPr lang="ja-JP" altLang="en-US" sz="1200" b="1" dirty="0">
                    <a:latin typeface="メイリオ" panose="020B0604030504040204" pitchFamily="50" charset="-128"/>
                    <a:ea typeface="メイリオ" panose="020B0604030504040204" pitchFamily="50" charset="-128"/>
                  </a:rPr>
                  <a:t>（ロー）</a:t>
                </a:r>
                <a:r>
                  <a:rPr lang="ja-JP" altLang="el-GR"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密度</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a:t>
                </a:r>
              </a:p>
              <a:p>
                <a:endParaRPr lang="ja-JP" altLang="en-US" sz="800" b="1" dirty="0">
                  <a:latin typeface="メイリオ" panose="020B0604030504040204" pitchFamily="50" charset="-128"/>
                  <a:ea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rPr>
                  <a:t>d</a:t>
                </a:r>
                <a:r>
                  <a:rPr lang="ja-JP" altLang="en-US" sz="1200" b="1" dirty="0">
                    <a:latin typeface="メイリオ" panose="020B0604030504040204" pitchFamily="50" charset="-128"/>
                    <a:ea typeface="メイリオ" panose="020B0604030504040204" pitchFamily="50" charset="-128"/>
                  </a:rPr>
                  <a:t>：管径</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err="1">
                    <a:solidFill>
                      <a:srgbClr val="FF0000"/>
                    </a:solidFill>
                    <a:latin typeface="メイリオ" panose="020B0604030504040204" pitchFamily="50" charset="-128"/>
                    <a:ea typeface="メイリオ" panose="020B0604030504040204" pitchFamily="50" charset="-128"/>
                  </a:rPr>
                  <a:t>ｍ</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u</a:t>
                </a:r>
                <a:r>
                  <a:rPr lang="ja-JP" altLang="en-US" sz="1200" b="1" dirty="0">
                    <a:latin typeface="メイリオ" panose="020B0604030504040204" pitchFamily="50" charset="-128"/>
                    <a:ea typeface="メイリオ" panose="020B0604030504040204" pitchFamily="50" charset="-128"/>
                  </a:rPr>
                  <a:t>：平均流速</a:t>
                </a:r>
                <a:r>
                  <a:rPr lang="en-US" altLang="ja-JP" sz="1200" b="1" dirty="0">
                    <a:solidFill>
                      <a:srgbClr val="FF0000"/>
                    </a:solidFill>
                    <a:latin typeface="メイリオ" panose="020B0604030504040204" pitchFamily="50" charset="-128"/>
                    <a:ea typeface="メイリオ" panose="020B0604030504040204" pitchFamily="50" charset="-128"/>
                  </a:rPr>
                  <a:t>(</a:t>
                </a:r>
                <a:r>
                  <a:rPr lang="ja-JP" altLang="en-US" sz="1200" b="1" dirty="0" err="1">
                    <a:solidFill>
                      <a:srgbClr val="FF0000"/>
                    </a:solidFill>
                    <a:latin typeface="メイリオ" panose="020B0604030504040204" pitchFamily="50" charset="-128"/>
                    <a:ea typeface="メイリオ" panose="020B0604030504040204" pitchFamily="50" charset="-128"/>
                  </a:rPr>
                  <a:t>ｍ</a:t>
                </a:r>
                <a:r>
                  <a:rPr lang="en-US" altLang="ja-JP" sz="1200" b="1" dirty="0">
                    <a:solidFill>
                      <a:srgbClr val="FF0000"/>
                    </a:solidFill>
                    <a:latin typeface="メイリオ" panose="020B0604030504040204" pitchFamily="50" charset="-128"/>
                    <a:ea typeface="メイリオ" panose="020B0604030504040204" pitchFamily="50" charset="-128"/>
                  </a:rPr>
                  <a:t>/s)</a:t>
                </a:r>
                <a:endParaRPr lang="ja-JP" altLang="en-US" sz="1200" b="1" dirty="0">
                  <a:solidFill>
                    <a:srgbClr val="FF0000"/>
                  </a:solidFill>
                  <a:latin typeface="メイリオ" panose="020B0604030504040204" pitchFamily="50" charset="-128"/>
                  <a:ea typeface="メイリオ" panose="020B0604030504040204" pitchFamily="50" charset="-128"/>
                </a:endParaRPr>
              </a:p>
              <a:p>
                <a:endParaRPr kumimoji="1" lang="ja-JP" altLang="en-US" dirty="0"/>
              </a:p>
            </p:txBody>
          </p:sp>
        </mc:Fallback>
      </mc:AlternateContent>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7</a:t>
            </a:fld>
            <a:endParaRPr kumimoji="1" lang="ja-JP" altLang="en-US"/>
          </a:p>
        </p:txBody>
      </p:sp>
    </p:spTree>
    <p:extLst>
      <p:ext uri="{BB962C8B-B14F-4D97-AF65-F5344CB8AC3E}">
        <p14:creationId xmlns:p14="http://schemas.microsoft.com/office/powerpoint/2010/main" val="1250111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つづいて、層流と乱流について説明します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12</a:t>
            </a:fld>
            <a:endParaRPr kumimoji="1" lang="ja-JP" altLang="en-US"/>
          </a:p>
        </p:txBody>
      </p:sp>
    </p:spTree>
    <p:extLst>
      <p:ext uri="{BB962C8B-B14F-4D97-AF65-F5344CB8AC3E}">
        <p14:creationId xmlns:p14="http://schemas.microsoft.com/office/powerpoint/2010/main" val="1421382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層流とは、</a:t>
            </a:r>
            <a:r>
              <a:rPr lang="ja-JP" altLang="en-US" sz="1200" dirty="0">
                <a:solidFill>
                  <a:srgbClr val="333333"/>
                </a:solidFill>
                <a:latin typeface="Hiragino Kaku Gothic ProN"/>
              </a:rPr>
              <a:t>流体の各粒子がすべて流れの方向にのみ動く流れのことを言います。</a:t>
            </a:r>
            <a:endParaRPr lang="en-US" altLang="ja-JP" sz="1200" dirty="0">
              <a:solidFill>
                <a:srgbClr val="333333"/>
              </a:solidFill>
              <a:latin typeface="Hiragino Kaku Gothic ProN"/>
            </a:endParaRPr>
          </a:p>
          <a:p>
            <a:pPr marL="0" indent="0">
              <a:buNone/>
            </a:pPr>
            <a:r>
              <a:rPr lang="ja-JP" altLang="en-US" sz="1200" dirty="0"/>
              <a:t>管壁に接する部分の</a:t>
            </a:r>
            <a:r>
              <a:rPr lang="ja-JP" altLang="en-US" sz="1200" b="1" dirty="0">
                <a:solidFill>
                  <a:srgbClr val="EAB200"/>
                </a:solidFill>
              </a:rPr>
              <a:t>流速は</a:t>
            </a:r>
            <a:r>
              <a:rPr lang="en-US" altLang="ja-JP" sz="1200" b="1" dirty="0">
                <a:solidFill>
                  <a:srgbClr val="EAB200"/>
                </a:solidFill>
              </a:rPr>
              <a:t>0</a:t>
            </a:r>
            <a:r>
              <a:rPr lang="ja-JP" altLang="en-US" sz="1200" b="1" dirty="0"/>
              <a:t>、</a:t>
            </a:r>
            <a:r>
              <a:rPr lang="ja-JP" altLang="en-US" sz="1200" dirty="0"/>
              <a:t>管中心部で</a:t>
            </a:r>
            <a:r>
              <a:rPr lang="ja-JP" altLang="en-US" sz="1200" b="1" dirty="0">
                <a:solidFill>
                  <a:srgbClr val="EAB200"/>
                </a:solidFill>
              </a:rPr>
              <a:t>最大流速になります</a:t>
            </a:r>
            <a:endParaRPr lang="en-US" altLang="ja-JP" sz="1200" b="1" dirty="0">
              <a:solidFill>
                <a:srgbClr val="EAB200"/>
              </a:solidFill>
            </a:endParaRPr>
          </a:p>
          <a:p>
            <a:pPr marL="0" indent="0">
              <a:buNone/>
            </a:pPr>
            <a:r>
              <a:rPr lang="ja-JP" altLang="en-US" sz="1200" dirty="0"/>
              <a:t>　平均流速は最大流速の</a:t>
            </a:r>
            <a:r>
              <a:rPr lang="en-US" altLang="ja-JP" sz="1200" b="1" dirty="0">
                <a:solidFill>
                  <a:srgbClr val="EAB200"/>
                </a:solidFill>
              </a:rPr>
              <a:t>1/2</a:t>
            </a:r>
            <a:r>
              <a:rPr lang="ja-JP" altLang="en-US" sz="1200" b="1" dirty="0">
                <a:solidFill>
                  <a:srgbClr val="EAB200"/>
                </a:solidFill>
              </a:rPr>
              <a:t>になります</a:t>
            </a:r>
            <a:endParaRPr lang="en-US" altLang="ja-JP" sz="1200" b="1" dirty="0">
              <a:solidFill>
                <a:srgbClr val="EAB200"/>
              </a:solidFill>
            </a:endParaRPr>
          </a:p>
          <a:p>
            <a:pPr marL="0" indent="0">
              <a:buNone/>
            </a:pPr>
            <a:endParaRPr lang="en-US" altLang="ja-JP" sz="1200" b="1" dirty="0">
              <a:solidFill>
                <a:srgbClr val="EAB200"/>
              </a:solidFill>
            </a:endParaRPr>
          </a:p>
          <a:p>
            <a:pPr marL="0" indent="0">
              <a:buFont typeface="Arial" panose="020B0604020202020204" pitchFamily="34" charset="0"/>
              <a:buNone/>
            </a:pPr>
            <a:r>
              <a:rPr lang="ja-JP" altLang="en-US" b="1" dirty="0">
                <a:solidFill>
                  <a:srgbClr val="333333"/>
                </a:solidFill>
                <a:latin typeface="Hiragino Kaku Gothic ProN"/>
              </a:rPr>
              <a:t>乱流</a:t>
            </a:r>
            <a:r>
              <a:rPr lang="ja-JP" altLang="en-US" sz="1200" b="1" dirty="0">
                <a:solidFill>
                  <a:srgbClr val="333333"/>
                </a:solidFill>
                <a:latin typeface="Hiragino Kaku Gothic ProN"/>
              </a:rPr>
              <a:t>とは、</a:t>
            </a:r>
            <a:r>
              <a:rPr lang="ja-JP" altLang="en-US" sz="1200" dirty="0"/>
              <a:t>流体の各粒子が流れの方向以外にも速度を持つ流れをいいます</a:t>
            </a:r>
            <a:endParaRPr lang="en-US" altLang="ja-JP" sz="1200" dirty="0"/>
          </a:p>
          <a:p>
            <a:pPr marL="0" indent="0">
              <a:buNone/>
            </a:pPr>
            <a:r>
              <a:rPr lang="ja-JP" altLang="en-US" sz="1200" dirty="0"/>
              <a:t>流速分布はほぼ均一です</a:t>
            </a:r>
            <a:endParaRPr lang="en-US" altLang="ja-JP" sz="1200" dirty="0"/>
          </a:p>
          <a:p>
            <a:pPr marL="0" indent="0">
              <a:buNone/>
            </a:pPr>
            <a:r>
              <a:rPr lang="ja-JP" altLang="en-US" sz="1200" dirty="0"/>
              <a:t>平均流速は中心流速の</a:t>
            </a:r>
            <a:r>
              <a:rPr lang="en-US" altLang="ja-JP" sz="1200" b="1" dirty="0">
                <a:solidFill>
                  <a:srgbClr val="EAB200"/>
                </a:solidFill>
              </a:rPr>
              <a:t>0.8</a:t>
            </a:r>
            <a:r>
              <a:rPr lang="ja-JP" altLang="en-US" sz="1200" b="1" dirty="0">
                <a:solidFill>
                  <a:srgbClr val="EAB200"/>
                </a:solidFill>
              </a:rPr>
              <a:t>倍になります</a:t>
            </a:r>
            <a:endParaRPr lang="en-US" altLang="ja-JP" sz="1200" b="1" dirty="0">
              <a:solidFill>
                <a:srgbClr val="EAB200"/>
              </a:solidFill>
            </a:endParaRPr>
          </a:p>
          <a:p>
            <a:pPr marL="0" indent="0">
              <a:buNone/>
            </a:pPr>
            <a:endParaRPr lang="en-US" altLang="ja-JP" sz="1200" b="1" dirty="0">
              <a:solidFill>
                <a:srgbClr val="EAB2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rgbClr val="EAB200"/>
                </a:solidFill>
                <a:latin typeface="メイリオ" panose="020B0604030504040204" pitchFamily="50" charset="-128"/>
                <a:ea typeface="メイリオ" panose="020B0604030504040204" pitchFamily="50" charset="-128"/>
              </a:rPr>
              <a:t>層流から流速を上げていくと乱流へ遷移</a:t>
            </a:r>
            <a:r>
              <a:rPr lang="ja-JP" altLang="en-US" sz="1200" dirty="0">
                <a:latin typeface="メイリオ" panose="020B0604030504040204" pitchFamily="50" charset="-128"/>
                <a:ea typeface="メイリオ" panose="020B0604030504040204" pitchFamily="50" charset="-128"/>
              </a:rPr>
              <a:t>（せんい）します</a:t>
            </a:r>
          </a:p>
          <a:p>
            <a:pPr marL="0" indent="0">
              <a:buNone/>
            </a:pPr>
            <a:endParaRPr lang="ja-JP" altLang="en-US" sz="1200" b="1" dirty="0">
              <a:solidFill>
                <a:srgbClr val="EAB200"/>
              </a:solidFill>
            </a:endParaRPr>
          </a:p>
          <a:p>
            <a:pPr marL="0" indent="0">
              <a:buNone/>
            </a:pPr>
            <a:endParaRPr lang="ja-JP" altLang="en-US" sz="1200" b="1" dirty="0">
              <a:solidFill>
                <a:srgbClr val="EAB200"/>
              </a:solidFill>
            </a:endParaRPr>
          </a:p>
          <a:p>
            <a:endParaRPr kumimoji="1" lang="en-US" altLang="ja-JP" sz="1200" dirty="0">
              <a:solidFill>
                <a:srgbClr val="333333"/>
              </a:solidFill>
              <a:latin typeface="Hiragino Kaku Gothic ProN"/>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13</a:t>
            </a:fld>
            <a:endParaRPr kumimoji="1" lang="ja-JP" altLang="en-US"/>
          </a:p>
        </p:txBody>
      </p:sp>
    </p:spTree>
    <p:extLst>
      <p:ext uri="{BB962C8B-B14F-4D97-AF65-F5344CB8AC3E}">
        <p14:creationId xmlns:p14="http://schemas.microsoft.com/office/powerpoint/2010/main" val="125011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A228F-E298-4470-9A3D-9501190EFAAE}"/>
              </a:ext>
            </a:extLst>
          </p:cNvPr>
          <p:cNvSpPr>
            <a:spLocks noGrp="1"/>
          </p:cNvSpPr>
          <p:nvPr>
            <p:ph type="ctrTitle"/>
          </p:nvPr>
        </p:nvSpPr>
        <p:spPr>
          <a:xfrm>
            <a:off x="1524000" y="1122363"/>
            <a:ext cx="9144000" cy="2387600"/>
          </a:xfrm>
        </p:spPr>
        <p:txBody>
          <a:bodyPr anchor="b"/>
          <a:lstStyle>
            <a:lvl1pPr algn="ctr">
              <a:defRPr sz="6000"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D7DD8719-CD21-4EDD-BAA9-02E4630C7C3D}"/>
              </a:ext>
            </a:extLst>
          </p:cNvPr>
          <p:cNvSpPr>
            <a:spLocks noGrp="1"/>
          </p:cNvSpPr>
          <p:nvPr>
            <p:ph type="subTitle" idx="1"/>
          </p:nvPr>
        </p:nvSpPr>
        <p:spPr>
          <a:xfrm>
            <a:off x="1524000" y="3602038"/>
            <a:ext cx="9144000" cy="1655762"/>
          </a:xfrm>
        </p:spPr>
        <p:txBody>
          <a:bodyPr/>
          <a:lstStyle>
            <a:lvl1pPr marL="0" indent="0" algn="ctr">
              <a:buNone/>
              <a:defRPr sz="24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E2DC8669-1536-443B-83AD-0962848E57BC}"/>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2EF00ABD-7F3A-4571-9835-A73466C887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409262-FB90-4676-9382-F202539529F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1CD5421B-7B54-46BE-BF93-05C17F5BCC38}"/>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9239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C9787-9BDF-48A4-B993-3A27B248A67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F50542-C6C8-4A97-8EDC-58053AFFEED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976E51-8C26-4C8B-A698-59FFF56671FF}"/>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B02C3B8E-D347-4391-B2A4-B679A4446C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48D482-FA7A-401A-8A72-20737325AAC4}"/>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00725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1C12E9-3F0F-4E36-908A-E24853F51D3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E2BA71-E24E-4C66-90CC-9DA374418F6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9BCD04-F9E4-434E-AEA8-2E0F1B5078A9}"/>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2B80F7AB-20D7-42C2-9AE8-81D98140DB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CC7A3E-D8B7-453B-A291-A8AEC03EF34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556222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0680228B-2D7D-4574-A91F-6CD339880EC2}"/>
              </a:ext>
            </a:extLst>
          </p:cNvPr>
          <p:cNvSpPr/>
          <p:nvPr userDrawn="1"/>
        </p:nvSpPr>
        <p:spPr>
          <a:xfrm>
            <a:off x="9703905" y="6469078"/>
            <a:ext cx="1881809" cy="337931"/>
          </a:xfrm>
          <a:prstGeom prst="roundRect">
            <a:avLst/>
          </a:prstGeom>
          <a:solidFill>
            <a:srgbClr val="F1F3F6"/>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EBDF9B4-9082-44AF-9CDC-6F948719D475}"/>
              </a:ext>
            </a:extLst>
          </p:cNvPr>
          <p:cNvSpPr txBox="1"/>
          <p:nvPr userDrawn="1"/>
        </p:nvSpPr>
        <p:spPr>
          <a:xfrm>
            <a:off x="973505" y="1536858"/>
            <a:ext cx="12109716" cy="3631763"/>
          </a:xfrm>
          <a:prstGeom prst="rect">
            <a:avLst/>
          </a:prstGeom>
          <a:noFill/>
        </p:spPr>
        <p:txBody>
          <a:bodyPr wrap="square" rtlCol="0">
            <a:spAutoFit/>
          </a:bodyPr>
          <a:lstStyle/>
          <a:p>
            <a:r>
              <a:rPr kumimoji="1" lang="ja-JP" altLang="en-US" sz="11500" b="1" dirty="0">
                <a:solidFill>
                  <a:srgbClr val="F9F9F9"/>
                </a:solidFill>
              </a:rPr>
              <a:t>ガス主任</a:t>
            </a:r>
            <a:endParaRPr kumimoji="1" lang="en-US" altLang="ja-JP" sz="11500" b="1" dirty="0">
              <a:solidFill>
                <a:srgbClr val="F9F9F9"/>
              </a:solidFill>
            </a:endParaRPr>
          </a:p>
          <a:p>
            <a:r>
              <a:rPr kumimoji="1" lang="ja-JP" altLang="en-US" sz="11500" b="1" dirty="0">
                <a:solidFill>
                  <a:srgbClr val="F9F9F9"/>
                </a:solidFill>
              </a:rPr>
              <a:t>　　　　ハック</a:t>
            </a:r>
          </a:p>
        </p:txBody>
      </p:sp>
      <p:sp>
        <p:nvSpPr>
          <p:cNvPr id="7" name="正方形/長方形 6">
            <a:extLst>
              <a:ext uri="{FF2B5EF4-FFF2-40B4-BE49-F238E27FC236}">
                <a16:creationId xmlns:a16="http://schemas.microsoft.com/office/drawing/2014/main" id="{AD63D69F-AD22-473C-ACD6-6C66E26FC04F}"/>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09846F-EF1B-43EB-A554-AFBF99A8D76A}"/>
              </a:ext>
            </a:extLst>
          </p:cNvPr>
          <p:cNvSpPr>
            <a:spLocks noGrp="1"/>
          </p:cNvSpPr>
          <p:nvPr>
            <p:ph type="title"/>
          </p:nvPr>
        </p:nvSpPr>
        <p:spPr>
          <a:xfrm>
            <a:off x="0" y="160703"/>
            <a:ext cx="10515600" cy="869584"/>
          </a:xfrm>
        </p:spPr>
        <p:txBody>
          <a:bodyPr/>
          <a:lstStyle>
            <a:lvl1pPr>
              <a:defRPr b="1">
                <a:solidFill>
                  <a:schemeClr val="bg1"/>
                </a:solidFill>
                <a:latin typeface="メイリオ" panose="020B0604030504040204" pitchFamily="50" charset="-128"/>
                <a:ea typeface="メイリオ" panose="020B0604030504040204" pitchFamily="50" charset="-128"/>
              </a:defRPr>
            </a:lvl1pPr>
          </a:lstStyle>
          <a:p>
            <a:endParaRPr kumimoji="1" lang="ja-JP" altLang="en-US" dirty="0"/>
          </a:p>
        </p:txBody>
      </p:sp>
      <p:sp>
        <p:nvSpPr>
          <p:cNvPr id="3" name="コンテンツ プレースホルダー 2">
            <a:extLst>
              <a:ext uri="{FF2B5EF4-FFF2-40B4-BE49-F238E27FC236}">
                <a16:creationId xmlns:a16="http://schemas.microsoft.com/office/drawing/2014/main" id="{E81C4832-913B-4864-8661-514D196E3E3F}"/>
              </a:ext>
            </a:extLst>
          </p:cNvPr>
          <p:cNvSpPr>
            <a:spLocks noGrp="1"/>
          </p:cNvSpPr>
          <p:nvPr>
            <p:ph idx="1"/>
          </p:nvPr>
        </p:nvSpPr>
        <p:spPr>
          <a:xfrm>
            <a:off x="809658" y="2992952"/>
            <a:ext cx="10515600" cy="4351338"/>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1C95FBF-CDC8-4ADB-8C9D-421F255B8E28}"/>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12EBA070-A7F2-4640-84E3-73EDF8F795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ED4F4F-D00E-439B-B90B-ACD342888C1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12" name="テキスト ボックス 11">
            <a:extLst>
              <a:ext uri="{FF2B5EF4-FFF2-40B4-BE49-F238E27FC236}">
                <a16:creationId xmlns:a16="http://schemas.microsoft.com/office/drawing/2014/main" id="{BFFCF50F-EE7B-4708-A806-FB75CEB3AAF6}"/>
              </a:ext>
            </a:extLst>
          </p:cNvPr>
          <p:cNvSpPr txBox="1"/>
          <p:nvPr userDrawn="1"/>
        </p:nvSpPr>
        <p:spPr>
          <a:xfrm>
            <a:off x="9703905" y="6482284"/>
            <a:ext cx="2117035" cy="338554"/>
          </a:xfrm>
          <a:prstGeom prst="rect">
            <a:avLst/>
          </a:prstGeom>
          <a:noFill/>
        </p:spPr>
        <p:txBody>
          <a:bodyPr wrap="square" rtlCol="0">
            <a:spAutoFit/>
          </a:bodyPr>
          <a:lstStyle/>
          <a:p>
            <a:r>
              <a:rPr kumimoji="1" lang="ja-JP" altLang="en-US" sz="1600" b="1" dirty="0"/>
              <a:t>ガス主任ハック</a:t>
            </a:r>
          </a:p>
        </p:txBody>
      </p:sp>
      <p:pic>
        <p:nvPicPr>
          <p:cNvPr id="13" name="Picture 2">
            <a:extLst>
              <a:ext uri="{FF2B5EF4-FFF2-40B4-BE49-F238E27FC236}">
                <a16:creationId xmlns:a16="http://schemas.microsoft.com/office/drawing/2014/main" id="{2EFCED11-2B56-4966-A40F-10541760840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614881" y="6278410"/>
            <a:ext cx="589358" cy="57959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検索虫眼鏡のイラスト「Search」">
            <a:extLst>
              <a:ext uri="{FF2B5EF4-FFF2-40B4-BE49-F238E27FC236}">
                <a16:creationId xmlns:a16="http://schemas.microsoft.com/office/drawing/2014/main" id="{F98B38DF-398D-4FD8-B354-F465BE1E6AB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01678" y="6520419"/>
            <a:ext cx="227531" cy="26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212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5150CFED-7042-411E-812F-330550D723A0}"/>
              </a:ext>
            </a:extLst>
          </p:cNvPr>
          <p:cNvSpPr/>
          <p:nvPr userDrawn="1"/>
        </p:nvSpPr>
        <p:spPr>
          <a:xfrm>
            <a:off x="9703905" y="6469078"/>
            <a:ext cx="1881809" cy="337931"/>
          </a:xfrm>
          <a:prstGeom prst="roundRect">
            <a:avLst/>
          </a:prstGeom>
          <a:solidFill>
            <a:srgbClr val="F1F3F6"/>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EBDF9B4-9082-44AF-9CDC-6F948719D475}"/>
              </a:ext>
            </a:extLst>
          </p:cNvPr>
          <p:cNvSpPr txBox="1"/>
          <p:nvPr userDrawn="1"/>
        </p:nvSpPr>
        <p:spPr>
          <a:xfrm>
            <a:off x="973505" y="1536858"/>
            <a:ext cx="12109716" cy="3631763"/>
          </a:xfrm>
          <a:prstGeom prst="rect">
            <a:avLst/>
          </a:prstGeom>
          <a:noFill/>
        </p:spPr>
        <p:txBody>
          <a:bodyPr wrap="square" rtlCol="0">
            <a:spAutoFit/>
          </a:bodyPr>
          <a:lstStyle/>
          <a:p>
            <a:r>
              <a:rPr kumimoji="1" lang="ja-JP" altLang="en-US" sz="11500" b="1" dirty="0">
                <a:solidFill>
                  <a:srgbClr val="F9F9F9"/>
                </a:solidFill>
              </a:rPr>
              <a:t>ガス主任</a:t>
            </a:r>
            <a:endParaRPr kumimoji="1" lang="en-US" altLang="ja-JP" sz="11500" b="1" dirty="0">
              <a:solidFill>
                <a:srgbClr val="F9F9F9"/>
              </a:solidFill>
            </a:endParaRPr>
          </a:p>
          <a:p>
            <a:r>
              <a:rPr kumimoji="1" lang="ja-JP" altLang="en-US" sz="11500" b="1" dirty="0">
                <a:solidFill>
                  <a:srgbClr val="F9F9F9"/>
                </a:solidFill>
              </a:rPr>
              <a:t>　　　　ハック</a:t>
            </a:r>
          </a:p>
        </p:txBody>
      </p:sp>
      <p:sp>
        <p:nvSpPr>
          <p:cNvPr id="7" name="正方形/長方形 6">
            <a:extLst>
              <a:ext uri="{FF2B5EF4-FFF2-40B4-BE49-F238E27FC236}">
                <a16:creationId xmlns:a16="http://schemas.microsoft.com/office/drawing/2014/main" id="{AD63D69F-AD22-473C-ACD6-6C66E26FC04F}"/>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09846F-EF1B-43EB-A554-AFBF99A8D76A}"/>
              </a:ext>
            </a:extLst>
          </p:cNvPr>
          <p:cNvSpPr>
            <a:spLocks noGrp="1"/>
          </p:cNvSpPr>
          <p:nvPr>
            <p:ph type="title" hasCustomPrompt="1"/>
          </p:nvPr>
        </p:nvSpPr>
        <p:spPr>
          <a:xfrm>
            <a:off x="0" y="160703"/>
            <a:ext cx="10515600" cy="869584"/>
          </a:xfrm>
        </p:spPr>
        <p:txBody>
          <a:bodyPr/>
          <a:lstStyle>
            <a:lvl1pPr>
              <a:defRPr b="1">
                <a:solidFill>
                  <a:schemeClr val="bg1"/>
                </a:solidFill>
                <a:latin typeface="メイリオ" panose="020B0604030504040204" pitchFamily="50" charset="-128"/>
                <a:ea typeface="メイリオ" panose="020B0604030504040204" pitchFamily="50" charset="-128"/>
              </a:defRPr>
            </a:lvl1pPr>
          </a:lstStyle>
          <a:p>
            <a:r>
              <a:rPr kumimoji="1" lang="ja-JP" altLang="en-US" dirty="0"/>
              <a:t>勉強方法について</a:t>
            </a:r>
          </a:p>
        </p:txBody>
      </p:sp>
      <p:sp>
        <p:nvSpPr>
          <p:cNvPr id="3" name="コンテンツ プレースホルダー 2">
            <a:extLst>
              <a:ext uri="{FF2B5EF4-FFF2-40B4-BE49-F238E27FC236}">
                <a16:creationId xmlns:a16="http://schemas.microsoft.com/office/drawing/2014/main" id="{E81C4832-913B-4864-8661-514D196E3E3F}"/>
              </a:ext>
            </a:extLst>
          </p:cNvPr>
          <p:cNvSpPr>
            <a:spLocks noGrp="1"/>
          </p:cNvSpPr>
          <p:nvPr>
            <p:ph idx="1"/>
          </p:nvPr>
        </p:nvSpPr>
        <p:spPr>
          <a:xfrm>
            <a:off x="809658" y="2992952"/>
            <a:ext cx="10515600" cy="4351338"/>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1C95FBF-CDC8-4ADB-8C9D-421F255B8E28}"/>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12EBA070-A7F2-4640-84E3-73EDF8F795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ED4F4F-D00E-439B-B90B-ACD342888C1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12" name="コンテンツ プレースホルダー 2">
            <a:extLst>
              <a:ext uri="{FF2B5EF4-FFF2-40B4-BE49-F238E27FC236}">
                <a16:creationId xmlns:a16="http://schemas.microsoft.com/office/drawing/2014/main" id="{B199E17E-A6C0-4FAE-9D51-C75922FCEBB6}"/>
              </a:ext>
            </a:extLst>
          </p:cNvPr>
          <p:cNvSpPr>
            <a:spLocks noGrp="1"/>
          </p:cNvSpPr>
          <p:nvPr>
            <p:ph idx="13"/>
          </p:nvPr>
        </p:nvSpPr>
        <p:spPr>
          <a:xfrm>
            <a:off x="809658" y="2992952"/>
            <a:ext cx="10515600" cy="4351338"/>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3" name="テキスト ボックス 12">
            <a:extLst>
              <a:ext uri="{FF2B5EF4-FFF2-40B4-BE49-F238E27FC236}">
                <a16:creationId xmlns:a16="http://schemas.microsoft.com/office/drawing/2014/main" id="{EFBB2AA2-887D-4C5F-8D37-1F3C761B661B}"/>
              </a:ext>
            </a:extLst>
          </p:cNvPr>
          <p:cNvSpPr txBox="1"/>
          <p:nvPr userDrawn="1"/>
        </p:nvSpPr>
        <p:spPr>
          <a:xfrm>
            <a:off x="9703905" y="6482284"/>
            <a:ext cx="2117035" cy="338554"/>
          </a:xfrm>
          <a:prstGeom prst="rect">
            <a:avLst/>
          </a:prstGeom>
          <a:noFill/>
        </p:spPr>
        <p:txBody>
          <a:bodyPr wrap="square" rtlCol="0">
            <a:spAutoFit/>
          </a:bodyPr>
          <a:lstStyle/>
          <a:p>
            <a:r>
              <a:rPr kumimoji="1" lang="ja-JP" altLang="en-US" sz="1600" b="1" dirty="0"/>
              <a:t>ガス主任ハック</a:t>
            </a:r>
          </a:p>
        </p:txBody>
      </p:sp>
      <p:pic>
        <p:nvPicPr>
          <p:cNvPr id="14" name="Picture 2">
            <a:extLst>
              <a:ext uri="{FF2B5EF4-FFF2-40B4-BE49-F238E27FC236}">
                <a16:creationId xmlns:a16="http://schemas.microsoft.com/office/drawing/2014/main" id="{87F2609C-0359-49F0-A9A6-023EFEBFBED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614881" y="6278410"/>
            <a:ext cx="589358" cy="579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検索虫眼鏡のイラスト「Search」">
            <a:extLst>
              <a:ext uri="{FF2B5EF4-FFF2-40B4-BE49-F238E27FC236}">
                <a16:creationId xmlns:a16="http://schemas.microsoft.com/office/drawing/2014/main" id="{75AB0945-A6F1-4C5D-882A-72F15815F12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01678" y="6520419"/>
            <a:ext cx="227531" cy="26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36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C313F6-761F-4835-BF49-4E83E9654F2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6D4FE-2456-4DC3-9496-A90BE289F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5CE673-B4AF-478A-BE63-9F15375BD9AB}"/>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7D26F536-2669-46E0-A82F-B9E26AF90F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79D68-0CB2-4216-A1CE-816A05C98832}"/>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44183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299EE-3952-464A-83D4-8C3BA396A45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38D771-32BD-4BA2-95B4-D836AA49D23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3EF5EA-81B2-4D39-8804-06D72CA1420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B5B226A-722F-4EE3-B985-A28CF1FCFA0A}"/>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8D01DFCB-CCD0-4BC1-9CD2-D61E0290E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C56BA9-C7FB-4C2E-A89C-F7A8A38B9E9B}"/>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9193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FA062-E85E-4828-A743-44A70DFD365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855AB3-87CA-4994-AC8E-37B049E07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C9645C1-E2C6-4C3A-945B-C01713D357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0ED693-F301-4D8C-9DFC-D42132EDE9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227A312-3136-41DD-8452-22B96DA10F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2D89810-6B26-473D-9D9A-32206C60E74D}"/>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8" name="フッター プレースホルダー 7">
            <a:extLst>
              <a:ext uri="{FF2B5EF4-FFF2-40B4-BE49-F238E27FC236}">
                <a16:creationId xmlns:a16="http://schemas.microsoft.com/office/drawing/2014/main" id="{808BA11D-8F56-48C8-82CC-1FC36AAC385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2CEE1B3-0DF8-45D6-AE3C-C2FF6A119E0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4848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9E91DF-DACD-4513-BBCF-EE175EE6533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614659E-3991-4B4D-8121-78AB6A433111}"/>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4" name="フッター プレースホルダー 3">
            <a:extLst>
              <a:ext uri="{FF2B5EF4-FFF2-40B4-BE49-F238E27FC236}">
                <a16:creationId xmlns:a16="http://schemas.microsoft.com/office/drawing/2014/main" id="{79F2D854-EFB3-4EDA-9160-AC71904F27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98608A8-2731-4165-BE33-E8B3048AD288}"/>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92745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706803C-BFAD-4513-A97D-5B363B511CD6}"/>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3" name="フッター プレースホルダー 2">
            <a:extLst>
              <a:ext uri="{FF2B5EF4-FFF2-40B4-BE49-F238E27FC236}">
                <a16:creationId xmlns:a16="http://schemas.microsoft.com/office/drawing/2014/main" id="{FEE18216-B348-42FD-A872-6FBAEAEB301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E67BF1-4593-4F17-99F2-5C6E26AC1AC0}"/>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906072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11968-57EF-4C5E-BA51-720E533AC67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40EF86-951F-4440-AC60-C92DEAC17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4D9CD92-6A34-44E9-B7DB-6CC09C2DC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047986-4FD1-4D9E-B4AD-8109E4517D3B}"/>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970296DE-AA9A-4052-87C7-1DCB570770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1BA4B7-CEFC-482A-8B89-CEE1BC68061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73333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47E45E-4162-4B13-83C6-4F0694D7CF6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42CB4AD-22FA-4869-83F7-06BB33DDBF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5A497F7-FC0B-4066-AB78-F8C55028C2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F585E4-F206-4DF6-B708-0ED001E2FBE1}"/>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4BF36D3B-5257-44A4-9A6E-898F97A1B1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43B911-4220-467F-B1A1-949FB2B65EE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14338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D9CE608-1674-43D3-880E-B0F5A9D877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44D448-042E-4000-9164-AC6587390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EC67A4-556F-4E07-8528-588EBD5E9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12E89D10-49E4-43EF-A554-797E1F7DA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C1A8E8F-409E-40F1-8883-A0C2E6C69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355784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AE913D-84B2-4805-BEB6-59DB979D7C47}"/>
              </a:ext>
            </a:extLst>
          </p:cNvPr>
          <p:cNvSpPr>
            <a:spLocks noGrp="1"/>
          </p:cNvSpPr>
          <p:nvPr>
            <p:ph type="ctrTitle"/>
          </p:nvPr>
        </p:nvSpPr>
        <p:spPr>
          <a:xfrm>
            <a:off x="1485755" y="2290570"/>
            <a:ext cx="9144000" cy="2387600"/>
          </a:xfrm>
        </p:spPr>
        <p:txBody>
          <a:bodyPr>
            <a:normAutofit/>
          </a:bodyPr>
          <a:lstStyle/>
          <a:p>
            <a:r>
              <a:rPr kumimoji="1" lang="ja-JP" altLang="en-US" dirty="0"/>
              <a:t>ガス主任技術者試験</a:t>
            </a:r>
            <a:br>
              <a:rPr kumimoji="1" lang="en-US" altLang="ja-JP" dirty="0"/>
            </a:br>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3" name="字幕 2">
            <a:extLst>
              <a:ext uri="{FF2B5EF4-FFF2-40B4-BE49-F238E27FC236}">
                <a16:creationId xmlns:a16="http://schemas.microsoft.com/office/drawing/2014/main" id="{C7237F45-B6E5-4516-9768-579D27D68E10}"/>
              </a:ext>
            </a:extLst>
          </p:cNvPr>
          <p:cNvSpPr>
            <a:spLocks noGrp="1"/>
          </p:cNvSpPr>
          <p:nvPr>
            <p:ph type="subTitle" idx="1"/>
          </p:nvPr>
        </p:nvSpPr>
        <p:spPr>
          <a:xfrm>
            <a:off x="1329299" y="5076204"/>
            <a:ext cx="9144000" cy="1655762"/>
          </a:xfrm>
        </p:spPr>
        <p:txBody>
          <a:bodyPr>
            <a:normAutofit/>
          </a:bodyPr>
          <a:lstStyle/>
          <a:p>
            <a:r>
              <a:rPr kumimoji="1" lang="ja-JP" altLang="en-US" sz="4000" dirty="0">
                <a:solidFill>
                  <a:schemeClr val="bg1">
                    <a:lumMod val="50000"/>
                  </a:schemeClr>
                </a:solidFill>
              </a:rPr>
              <a:t>ガス主任ハック</a:t>
            </a:r>
          </a:p>
        </p:txBody>
      </p:sp>
    </p:spTree>
    <p:extLst>
      <p:ext uri="{BB962C8B-B14F-4D97-AF65-F5344CB8AC3E}">
        <p14:creationId xmlns:p14="http://schemas.microsoft.com/office/powerpoint/2010/main" val="2436908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内径</a:t>
            </a:r>
            <a:r>
              <a:rPr lang="en-US" altLang="ja-JP" sz="3200" dirty="0">
                <a:latin typeface="メイリオ" panose="020B0604030504040204" pitchFamily="50" charset="-128"/>
                <a:ea typeface="メイリオ" panose="020B0604030504040204" pitchFamily="50" charset="-128"/>
              </a:rPr>
              <a:t>10</a:t>
            </a:r>
            <a:r>
              <a:rPr lang="ja-JP" altLang="en-US" sz="3200" dirty="0">
                <a:latin typeface="メイリオ" panose="020B0604030504040204" pitchFamily="50" charset="-128"/>
                <a:ea typeface="メイリオ" panose="020B0604030504040204" pitchFamily="50" charset="-128"/>
              </a:rPr>
              <a:t>㎝の直円管内を流体が平均流速</a:t>
            </a:r>
            <a:r>
              <a:rPr lang="en-US" altLang="ja-JP" sz="3200" dirty="0">
                <a:latin typeface="メイリオ" panose="020B0604030504040204" pitchFamily="50" charset="-128"/>
                <a:ea typeface="メイリオ" panose="020B0604030504040204" pitchFamily="50" charset="-128"/>
              </a:rPr>
              <a:t>4.0m/s</a:t>
            </a:r>
            <a:r>
              <a:rPr lang="ja-JP" altLang="en-US" sz="3200" dirty="0">
                <a:latin typeface="メイリオ" panose="020B0604030504040204" pitchFamily="50" charset="-128"/>
                <a:ea typeface="メイリオ" panose="020B0604030504040204" pitchFamily="50" charset="-128"/>
              </a:rPr>
              <a:t>で流れるとき、質量流量</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はいくらか。ただし、流体の密度は</a:t>
            </a:r>
            <a:r>
              <a:rPr lang="en-US" altLang="ja-JP" sz="3200" dirty="0">
                <a:latin typeface="メイリオ" panose="020B0604030504040204" pitchFamily="50" charset="-128"/>
                <a:ea typeface="メイリオ" panose="020B0604030504040204" pitchFamily="50" charset="-128"/>
              </a:rPr>
              <a:t>800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㎥とする。</a:t>
            </a:r>
          </a:p>
        </p:txBody>
      </p:sp>
      <p:grpSp>
        <p:nvGrpSpPr>
          <p:cNvPr id="19" name="グループ化 18"/>
          <p:cNvGrpSpPr/>
          <p:nvPr/>
        </p:nvGrpSpPr>
        <p:grpSpPr>
          <a:xfrm>
            <a:off x="577815" y="4026166"/>
            <a:ext cx="5479371" cy="2673169"/>
            <a:chOff x="577815" y="4026166"/>
            <a:chExt cx="5479371" cy="2673169"/>
          </a:xfrm>
        </p:grpSpPr>
        <p:sp>
          <p:nvSpPr>
            <p:cNvPr id="20" name="コンテンツ プレースホルダー 5">
              <a:extLst>
                <a:ext uri="{FF2B5EF4-FFF2-40B4-BE49-F238E27FC236}">
                  <a16:creationId xmlns:a16="http://schemas.microsoft.com/office/drawing/2014/main" id="{6A3C9F0C-9A60-4015-9DFE-DC9FF4E5F2B0}"/>
                </a:ext>
              </a:extLst>
            </p:cNvPr>
            <p:cNvSpPr txBox="1">
              <a:spLocks/>
            </p:cNvSpPr>
            <p:nvPr/>
          </p:nvSpPr>
          <p:spPr>
            <a:xfrm>
              <a:off x="710401" y="4026166"/>
              <a:ext cx="2209755" cy="4032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latin typeface="Hiragino Kaku Gothic ProN"/>
                </a:rPr>
                <a:t>使用公式</a:t>
              </a:r>
              <a:endParaRPr lang="ja-JP" altLang="en-US" sz="2000" b="1" dirty="0">
                <a:solidFill>
                  <a:schemeClr val="accent1">
                    <a:lumMod val="75000"/>
                  </a:schemeClr>
                </a:solidFill>
              </a:endParaRPr>
            </a:p>
          </p:txBody>
        </p:sp>
        <p:sp>
          <p:nvSpPr>
            <p:cNvPr id="21"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577815" y="4429425"/>
              <a:ext cx="5290034" cy="2269910"/>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2000"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22" name="テキスト ボックス 21"/>
                <p:cNvSpPr txBox="1"/>
                <p:nvPr/>
              </p:nvSpPr>
              <p:spPr>
                <a:xfrm>
                  <a:off x="710401" y="4429425"/>
                  <a:ext cx="4187875" cy="776944"/>
                </a:xfrm>
                <a:prstGeom prst="rect">
                  <a:avLst/>
                </a:prstGeom>
                <a:noFill/>
              </p:spPr>
              <p:txBody>
                <a:bodyPr wrap="square" rtlCol="0">
                  <a:spAutoFit/>
                </a:bodyPr>
                <a:lstStyle/>
                <a:p>
                  <a14:m>
                    <m:oMath xmlns:m="http://schemas.openxmlformats.org/officeDocument/2006/math">
                      <m:sSub>
                        <m:sSubPr>
                          <m:ctrlPr>
                            <a:rPr lang="en-US" altLang="ja-JP" sz="2800" b="1" i="1">
                              <a:solidFill>
                                <a:schemeClr val="accent1">
                                  <a:lumMod val="75000"/>
                                </a:schemeClr>
                              </a:solidFill>
                              <a:latin typeface="Cambria Math" panose="02040503050406030204" pitchFamily="18" charset="0"/>
                            </a:rPr>
                          </m:ctrlPr>
                        </m:sSubPr>
                        <m:e>
                          <m:r>
                            <a:rPr lang="en-US" altLang="ja-JP" sz="2800" b="1" i="1">
                              <a:solidFill>
                                <a:schemeClr val="accent1">
                                  <a:lumMod val="75000"/>
                                </a:schemeClr>
                              </a:solidFill>
                              <a:latin typeface="Cambria Math"/>
                            </a:rPr>
                            <m:t>𝑸</m:t>
                          </m:r>
                        </m:e>
                        <m:sub>
                          <m:r>
                            <a:rPr lang="en-US" altLang="ja-JP" sz="2800" b="1" i="1">
                              <a:solidFill>
                                <a:schemeClr val="accent1">
                                  <a:lumMod val="75000"/>
                                </a:schemeClr>
                              </a:solidFill>
                              <a:latin typeface="Cambria Math"/>
                            </a:rPr>
                            <m:t>𝒎</m:t>
                          </m:r>
                        </m:sub>
                      </m:sSub>
                    </m:oMath>
                  </a14:m>
                  <a:r>
                    <a:rPr lang="ja-JP" altLang="en-US" sz="28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2800" b="1" i="1" dirty="0">
                      <a:solidFill>
                        <a:schemeClr val="accent1">
                          <a:lumMod val="75000"/>
                        </a:schemeClr>
                      </a:solidFill>
                      <a:latin typeface="メイリオ" panose="020B0604030504040204" pitchFamily="50" charset="-128"/>
                      <a:ea typeface="メイリオ" panose="020B0604030504040204" pitchFamily="50" charset="-128"/>
                    </a:rPr>
                    <a:t>ρ×</a:t>
                  </a:r>
                  <a14:m>
                    <m:oMath xmlns:m="http://schemas.openxmlformats.org/officeDocument/2006/math">
                      <m:f>
                        <m:fPr>
                          <m:ctrlPr>
                            <a:rPr lang="en-US" altLang="ja-JP" sz="2800" b="1" i="1">
                              <a:solidFill>
                                <a:schemeClr val="accent1">
                                  <a:lumMod val="75000"/>
                                </a:schemeClr>
                              </a:solidFill>
                              <a:latin typeface="Cambria Math" panose="02040503050406030204" pitchFamily="18" charset="0"/>
                            </a:rPr>
                          </m:ctrlPr>
                        </m:fPr>
                        <m:num>
                          <m:r>
                            <a:rPr lang="en-US" altLang="ja-JP" sz="2800" b="1" i="1">
                              <a:solidFill>
                                <a:schemeClr val="accent1">
                                  <a:lumMod val="75000"/>
                                </a:schemeClr>
                              </a:solidFill>
                              <a:latin typeface="Cambria Math"/>
                            </a:rPr>
                            <m:t>𝝅</m:t>
                          </m:r>
                          <m:r>
                            <a:rPr lang="en-US" altLang="ja-JP" sz="2800" b="1" i="1">
                              <a:solidFill>
                                <a:schemeClr val="accent1">
                                  <a:lumMod val="75000"/>
                                </a:schemeClr>
                              </a:solidFill>
                              <a:latin typeface="Cambria Math"/>
                            </a:rPr>
                            <m:t>×</m:t>
                          </m:r>
                          <m:sSup>
                            <m:sSupPr>
                              <m:ctrlPr>
                                <a:rPr lang="en-US" altLang="ja-JP" sz="2800" b="1" i="1">
                                  <a:solidFill>
                                    <a:schemeClr val="accent1">
                                      <a:lumMod val="75000"/>
                                    </a:schemeClr>
                                  </a:solidFill>
                                  <a:latin typeface="Cambria Math" panose="02040503050406030204" pitchFamily="18" charset="0"/>
                                </a:rPr>
                              </m:ctrlPr>
                            </m:sSupPr>
                            <m:e>
                              <m:r>
                                <a:rPr lang="en-US" altLang="ja-JP" sz="2800" b="1" i="1">
                                  <a:solidFill>
                                    <a:schemeClr val="accent1">
                                      <a:lumMod val="75000"/>
                                    </a:schemeClr>
                                  </a:solidFill>
                                  <a:latin typeface="Cambria Math"/>
                                </a:rPr>
                                <m:t>𝒅</m:t>
                              </m:r>
                            </m:e>
                            <m:sup>
                              <m:r>
                                <a:rPr lang="en-US" altLang="ja-JP" sz="2800" b="1" i="1">
                                  <a:solidFill>
                                    <a:schemeClr val="accent1">
                                      <a:lumMod val="75000"/>
                                    </a:schemeClr>
                                  </a:solidFill>
                                  <a:latin typeface="Cambria Math"/>
                                </a:rPr>
                                <m:t>𝟐</m:t>
                              </m:r>
                            </m:sup>
                          </m:sSup>
                        </m:num>
                        <m:den>
                          <m:r>
                            <a:rPr lang="ja-JP" altLang="en-US" sz="2800" b="1" i="1">
                              <a:solidFill>
                                <a:schemeClr val="accent1">
                                  <a:lumMod val="75000"/>
                                </a:schemeClr>
                              </a:solidFill>
                              <a:latin typeface="Cambria Math"/>
                            </a:rPr>
                            <m:t>𝟒</m:t>
                          </m:r>
                        </m:den>
                      </m:f>
                    </m:oMath>
                  </a14:m>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×u= </a:t>
                  </a:r>
                  <a:r>
                    <a:rPr lang="ja-JP" altLang="en-US" sz="2800" b="1" dirty="0">
                      <a:solidFill>
                        <a:schemeClr val="accent1">
                          <a:lumMod val="75000"/>
                        </a:schemeClr>
                      </a:solidFill>
                      <a:latin typeface="メイリオ" panose="020B0604030504040204" pitchFamily="50" charset="-128"/>
                      <a:ea typeface="メイリオ" panose="020B0604030504040204" pitchFamily="50" charset="-128"/>
                    </a:rPr>
                    <a:t>一定</a:t>
                  </a:r>
                  <a:endParaRPr kumimoji="1" lang="ja-JP" altLang="en-US" sz="2800" dirty="0">
                    <a:latin typeface="メイリオ" panose="020B0604030504040204" pitchFamily="50" charset="-128"/>
                    <a:ea typeface="メイリオ" panose="020B0604030504040204" pitchFamily="50" charset="-128"/>
                  </a:endParaRPr>
                </a:p>
              </p:txBody>
            </p:sp>
          </mc:Choice>
          <mc:Fallback xmlns="">
            <p:sp>
              <p:nvSpPr>
                <p:cNvPr id="22" name="テキスト ボックス 21"/>
                <p:cNvSpPr txBox="1">
                  <a:spLocks noRot="1" noChangeAspect="1" noMove="1" noResize="1" noEditPoints="1" noAdjustHandles="1" noChangeArrowheads="1" noChangeShapeType="1" noTextEdit="1"/>
                </p:cNvSpPr>
                <p:nvPr/>
              </p:nvSpPr>
              <p:spPr>
                <a:xfrm>
                  <a:off x="710401" y="4429425"/>
                  <a:ext cx="4187875" cy="776944"/>
                </a:xfrm>
                <a:prstGeom prst="rect">
                  <a:avLst/>
                </a:prstGeom>
                <a:blipFill rotWithShape="1">
                  <a:blip r:embed="rId2"/>
                  <a:stretch>
                    <a:fillRect b="-1496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3" name="テキスト ボックス 22"/>
                <p:cNvSpPr txBox="1"/>
                <p:nvPr/>
              </p:nvSpPr>
              <p:spPr>
                <a:xfrm>
                  <a:off x="710401" y="5337748"/>
                  <a:ext cx="5346785" cy="869469"/>
                </a:xfrm>
                <a:prstGeom prst="rect">
                  <a:avLst/>
                </a:prstGeom>
                <a:noFill/>
              </p:spPr>
              <p:txBody>
                <a:bodyPr wrap="square" rtlCol="0">
                  <a:spAutoFit/>
                </a:bodyPr>
                <a:lstStyle/>
                <a:p>
                  <a14:m>
                    <m:oMath xmlns:m="http://schemas.openxmlformats.org/officeDocument/2006/math">
                      <m:sSub>
                        <m:sSubPr>
                          <m:ctrlPr>
                            <a:rPr lang="en-US" altLang="ja-JP" sz="2000" b="1" i="1">
                              <a:latin typeface="Cambria Math" panose="02040503050406030204" pitchFamily="18" charset="0"/>
                            </a:rPr>
                          </m:ctrlPr>
                        </m:sSubPr>
                        <m:e>
                          <m:r>
                            <a:rPr lang="en-US" altLang="ja-JP" sz="2000" b="1" i="1">
                              <a:latin typeface="Cambria Math"/>
                            </a:rPr>
                            <m:t>𝑸</m:t>
                          </m:r>
                        </m:e>
                        <m:sub>
                          <m:r>
                            <a:rPr lang="en-US" altLang="ja-JP" sz="2000" b="1" i="1">
                              <a:latin typeface="Cambria Math"/>
                            </a:rPr>
                            <m:t>𝒎</m:t>
                          </m:r>
                        </m:sub>
                      </m:sSub>
                      <m:r>
                        <a:rPr lang="en-US" altLang="ja-JP" sz="2000" b="1" i="1">
                          <a:latin typeface="Cambria Math"/>
                        </a:rPr>
                        <m:t> </m:t>
                      </m:r>
                    </m:oMath>
                  </a14:m>
                  <a:r>
                    <a:rPr lang="ja-JP" altLang="en-US" sz="2000" b="1" dirty="0">
                      <a:latin typeface="メイリオ" panose="020B0604030504040204" pitchFamily="50" charset="-128"/>
                      <a:ea typeface="メイリオ" panose="020B0604030504040204" pitchFamily="50" charset="-128"/>
                    </a:rPr>
                    <a:t>：質量流量</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/s)</a:t>
                  </a:r>
                  <a:r>
                    <a:rPr lang="ja-JP" altLang="en-US" sz="2000" b="1" dirty="0">
                      <a:latin typeface="メイリオ" panose="020B0604030504040204" pitchFamily="50" charset="-128"/>
                      <a:ea typeface="メイリオ" panose="020B0604030504040204" pitchFamily="50" charset="-128"/>
                    </a:rPr>
                    <a:t>　 </a:t>
                  </a:r>
                  <a:r>
                    <a:rPr lang="el-GR" altLang="ja-JP" sz="2000" b="1" dirty="0">
                      <a:latin typeface="メイリオ" panose="020B0604030504040204" pitchFamily="50" charset="-128"/>
                      <a:ea typeface="メイリオ" panose="020B0604030504040204" pitchFamily="50" charset="-128"/>
                    </a:rPr>
                    <a:t>ρ </a:t>
                  </a:r>
                  <a:r>
                    <a:rPr lang="ja-JP" altLang="el-GR"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密度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p>
                <a:p>
                  <a:endParaRPr lang="ja-JP" altLang="en-US" sz="105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d</a:t>
                  </a:r>
                  <a:r>
                    <a:rPr lang="ja-JP" altLang="en-US" sz="2000" b="1" dirty="0">
                      <a:latin typeface="メイリオ" panose="020B0604030504040204" pitchFamily="50" charset="-128"/>
                      <a:ea typeface="メイリオ" panose="020B0604030504040204" pitchFamily="50" charset="-128"/>
                    </a:rPr>
                    <a:t>：管径</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u</a:t>
                  </a:r>
                  <a:r>
                    <a:rPr lang="ja-JP" altLang="en-US" sz="2000" b="1" dirty="0">
                      <a:latin typeface="メイリオ" panose="020B0604030504040204" pitchFamily="50" charset="-128"/>
                      <a:ea typeface="メイリオ" panose="020B0604030504040204" pitchFamily="50" charset="-128"/>
                    </a:rPr>
                    <a:t>：平均流速</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/s)</a:t>
                  </a:r>
                  <a:endParaRPr lang="ja-JP" altLang="en-US" sz="2000" b="1" dirty="0">
                    <a:solidFill>
                      <a:srgbClr val="FF0000"/>
                    </a:solidFill>
                    <a:latin typeface="メイリオ" panose="020B0604030504040204" pitchFamily="50" charset="-128"/>
                    <a:ea typeface="メイリオ" panose="020B0604030504040204" pitchFamily="50" charset="-128"/>
                  </a:endParaRPr>
                </a:p>
              </p:txBody>
            </p:sp>
          </mc:Choice>
          <mc:Fallback xmlns="">
            <p:sp>
              <p:nvSpPr>
                <p:cNvPr id="23" name="テキスト ボックス 22"/>
                <p:cNvSpPr txBox="1">
                  <a:spLocks noRot="1" noChangeAspect="1" noMove="1" noResize="1" noEditPoints="1" noAdjustHandles="1" noChangeArrowheads="1" noChangeShapeType="1" noTextEdit="1"/>
                </p:cNvSpPr>
                <p:nvPr/>
              </p:nvSpPr>
              <p:spPr>
                <a:xfrm>
                  <a:off x="710401" y="5337748"/>
                  <a:ext cx="5346785" cy="869469"/>
                </a:xfrm>
                <a:prstGeom prst="rect">
                  <a:avLst/>
                </a:prstGeom>
                <a:blipFill rotWithShape="1">
                  <a:blip r:embed="rId3"/>
                  <a:stretch>
                    <a:fillRect l="-1254" t="-3521" b="-11972"/>
                  </a:stretch>
                </a:blipFill>
              </p:spPr>
              <p:txBody>
                <a:bodyPr/>
                <a:lstStyle/>
                <a:p>
                  <a:r>
                    <a:rPr lang="ja-JP" altLang="en-US">
                      <a:noFill/>
                    </a:rPr>
                    <a:t> </a:t>
                  </a:r>
                </a:p>
              </p:txBody>
            </p:sp>
          </mc:Fallback>
        </mc:AlternateContent>
        <p:sp>
          <p:nvSpPr>
            <p:cNvPr id="24" name="テキスト ボックス 23"/>
            <p:cNvSpPr txBox="1"/>
            <p:nvPr/>
          </p:nvSpPr>
          <p:spPr>
            <a:xfrm>
              <a:off x="710401" y="6309301"/>
              <a:ext cx="5346785" cy="338554"/>
            </a:xfrm>
            <a:prstGeom prst="rect">
              <a:avLst/>
            </a:prstGeom>
            <a:noFill/>
          </p:spPr>
          <p:txBody>
            <a:bodyPr wrap="square" rtlCol="0">
              <a:spAutoFit/>
            </a:bodyPr>
            <a:lstStyle/>
            <a:p>
              <a:r>
                <a:rPr lang="en-US" altLang="ja-JP" sz="1600" b="1" dirty="0">
                  <a:solidFill>
                    <a:srgbClr val="FF0000"/>
                  </a:solidFill>
                  <a:latin typeface="メイリオ" panose="020B0604030504040204" pitchFamily="50" charset="-128"/>
                  <a:ea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rPr>
                <a:t>単位を合わせて！</a:t>
              </a:r>
            </a:p>
          </p:txBody>
        </p:sp>
      </p:grpSp>
      <p:sp>
        <p:nvSpPr>
          <p:cNvPr id="25" name="テキスト ボックス 24">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4" name="L 字 13">
            <a:extLst>
              <a:ext uri="{FF2B5EF4-FFF2-40B4-BE49-F238E27FC236}">
                <a16:creationId xmlns:a16="http://schemas.microsoft.com/office/drawing/2014/main" id="{06884AA9-B00D-4242-8975-0C9F66BF4268}"/>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EF2DC5CF-1CF4-43D3-9936-CAFF5BC9301C}"/>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C9D6290-BC45-47A6-84B4-E275DBD27712}"/>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9E07F40A-5CB8-4C30-92B2-6AD9E0CDC1F3}"/>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C625B6C0-A212-494E-9DDB-4B2F2F07D470}"/>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C0EAC7BF-F6FA-4BF5-89E8-9BE68BCFE2ED}"/>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42E3303C-E396-4D10-A299-7AC671123D88}"/>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34376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正方形/長方形 12"/>
              <p:cNvSpPr/>
              <p:nvPr/>
            </p:nvSpPr>
            <p:spPr>
              <a:xfrm>
                <a:off x="793720" y="2007338"/>
                <a:ext cx="4422512" cy="5186292"/>
              </a:xfrm>
              <a:prstGeom prst="rect">
                <a:avLst/>
              </a:prstGeom>
              <a:ln>
                <a:noFill/>
              </a:ln>
            </p:spPr>
            <p:txBody>
              <a:bodyPr wrap="square">
                <a:spAutoFit/>
              </a:bodyPr>
              <a:lstStyle/>
              <a:p>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使用公式</a:t>
                </a:r>
                <a:r>
                  <a:rPr lang="en-US" altLang="ja-JP" sz="2800" dirty="0">
                    <a:latin typeface="メイリオ" panose="020B0604030504040204" pitchFamily="50" charset="-128"/>
                    <a:ea typeface="メイリオ" panose="020B0604030504040204" pitchFamily="50" charset="-128"/>
                  </a:rPr>
                  <a:t>】</a:t>
                </a:r>
              </a:p>
              <a:p>
                <a14:m>
                  <m:oMath xmlns:m="http://schemas.openxmlformats.org/officeDocument/2006/math">
                    <m:sSub>
                      <m:sSubPr>
                        <m:ctrlPr>
                          <a:rPr lang="en-US" altLang="ja-JP" sz="2800" i="1" smtClean="0">
                            <a:solidFill>
                              <a:schemeClr val="tx1"/>
                            </a:solidFill>
                            <a:latin typeface="Cambria Math" panose="02040503050406030204" pitchFamily="18" charset="0"/>
                          </a:rPr>
                        </m:ctrlPr>
                      </m:sSubPr>
                      <m:e>
                        <m:r>
                          <a:rPr lang="en-US" altLang="ja-JP" sz="2800" b="0" i="1">
                            <a:solidFill>
                              <a:schemeClr val="tx1"/>
                            </a:solidFill>
                            <a:latin typeface="Cambria Math"/>
                          </a:rPr>
                          <m:t>𝑄</m:t>
                        </m:r>
                      </m:e>
                      <m:sub>
                        <m:r>
                          <a:rPr lang="en-US" altLang="ja-JP" sz="2800" b="0" i="1">
                            <a:solidFill>
                              <a:schemeClr val="tx1"/>
                            </a:solidFill>
                            <a:latin typeface="Cambria Math"/>
                          </a:rPr>
                          <m:t>𝑚</m:t>
                        </m:r>
                      </m:sub>
                    </m:sSub>
                  </m:oMath>
                </a14:m>
                <a:r>
                  <a:rPr lang="ja-JP" altLang="en-US" sz="2800" i="1" dirty="0">
                    <a:solidFill>
                      <a:schemeClr val="tx1"/>
                    </a:solidFill>
                    <a:latin typeface="メイリオ" panose="020B0604030504040204" pitchFamily="50" charset="-128"/>
                    <a:ea typeface="メイリオ" panose="020B0604030504040204" pitchFamily="50" charset="-128"/>
                  </a:rPr>
                  <a:t>＝</a:t>
                </a:r>
                <a:r>
                  <a:rPr lang="en-US" altLang="ja-JP" sz="2800" i="1" dirty="0">
                    <a:solidFill>
                      <a:schemeClr val="tx1"/>
                    </a:solidFill>
                    <a:latin typeface="メイリオ" panose="020B0604030504040204" pitchFamily="50" charset="-128"/>
                    <a:ea typeface="メイリオ" panose="020B0604030504040204" pitchFamily="50" charset="-128"/>
                  </a:rPr>
                  <a:t>ρ×</a:t>
                </a:r>
                <a14:m>
                  <m:oMath xmlns:m="http://schemas.openxmlformats.org/officeDocument/2006/math">
                    <m:f>
                      <m:fPr>
                        <m:ctrlPr>
                          <a:rPr lang="en-US" altLang="ja-JP" sz="2800" i="1">
                            <a:solidFill>
                              <a:schemeClr val="tx1"/>
                            </a:solidFill>
                            <a:latin typeface="Cambria Math" panose="02040503050406030204" pitchFamily="18" charset="0"/>
                          </a:rPr>
                        </m:ctrlPr>
                      </m:fPr>
                      <m:num>
                        <m:r>
                          <a:rPr lang="en-US" altLang="ja-JP" sz="2800" b="0" i="1">
                            <a:solidFill>
                              <a:schemeClr val="tx1"/>
                            </a:solidFill>
                            <a:latin typeface="Cambria Math"/>
                          </a:rPr>
                          <m:t>𝜋</m:t>
                        </m:r>
                        <m:r>
                          <a:rPr lang="en-US" altLang="ja-JP" sz="2800" b="0" i="1">
                            <a:solidFill>
                              <a:schemeClr val="tx1"/>
                            </a:solidFill>
                            <a:latin typeface="Cambria Math"/>
                          </a:rPr>
                          <m:t>×</m:t>
                        </m:r>
                        <m:sSup>
                          <m:sSupPr>
                            <m:ctrlPr>
                              <a:rPr lang="en-US" altLang="ja-JP" sz="2800" i="1">
                                <a:solidFill>
                                  <a:schemeClr val="tx1"/>
                                </a:solidFill>
                                <a:latin typeface="Cambria Math" panose="02040503050406030204" pitchFamily="18" charset="0"/>
                              </a:rPr>
                            </m:ctrlPr>
                          </m:sSupPr>
                          <m:e>
                            <m:r>
                              <a:rPr lang="en-US" altLang="ja-JP" sz="2800" b="0" i="1">
                                <a:solidFill>
                                  <a:schemeClr val="tx1"/>
                                </a:solidFill>
                                <a:latin typeface="Cambria Math"/>
                              </a:rPr>
                              <m:t>𝑑</m:t>
                            </m:r>
                          </m:e>
                          <m:sup>
                            <m:r>
                              <a:rPr lang="en-US" altLang="ja-JP" sz="2800" b="0" i="1">
                                <a:solidFill>
                                  <a:schemeClr val="tx1"/>
                                </a:solidFill>
                                <a:latin typeface="Cambria Math"/>
                              </a:rPr>
                              <m:t>2</m:t>
                            </m:r>
                          </m:sup>
                        </m:sSup>
                      </m:num>
                      <m:den>
                        <m:r>
                          <a:rPr lang="ja-JP" altLang="en-US" sz="2800" b="0" i="1">
                            <a:solidFill>
                              <a:schemeClr val="tx1"/>
                            </a:solidFill>
                            <a:latin typeface="Cambria Math"/>
                          </a:rPr>
                          <m:t>4</m:t>
                        </m:r>
                      </m:den>
                    </m:f>
                  </m:oMath>
                </a14:m>
                <a:r>
                  <a:rPr lang="en-US" altLang="ja-JP" sz="2800" dirty="0">
                    <a:solidFill>
                      <a:schemeClr val="tx1"/>
                    </a:solidFill>
                    <a:latin typeface="メイリオ" panose="020B0604030504040204" pitchFamily="50" charset="-128"/>
                    <a:ea typeface="メイリオ" panose="020B0604030504040204" pitchFamily="50" charset="-128"/>
                  </a:rPr>
                  <a:t>×u= </a:t>
                </a:r>
                <a:r>
                  <a:rPr lang="ja-JP" altLang="en-US" sz="2800" dirty="0">
                    <a:solidFill>
                      <a:schemeClr val="tx1"/>
                    </a:solidFill>
                    <a:latin typeface="メイリオ" panose="020B0604030504040204" pitchFamily="50" charset="-128"/>
                    <a:ea typeface="メイリオ" panose="020B0604030504040204" pitchFamily="50" charset="-128"/>
                  </a:rPr>
                  <a:t>一定</a:t>
                </a:r>
                <a:endParaRPr lang="en-US" altLang="ja-JP" sz="2800" dirty="0">
                  <a:solidFill>
                    <a:schemeClr val="tx1"/>
                  </a:solidFill>
                  <a:latin typeface="メイリオ" panose="020B0604030504040204" pitchFamily="50" charset="-128"/>
                  <a:ea typeface="メイリオ" panose="020B0604030504040204" pitchFamily="50" charset="-128"/>
                </a:endParaRPr>
              </a:p>
              <a:p>
                <a:endParaRPr lang="en-US" altLang="ja-JP" sz="2800" dirty="0">
                  <a:solidFill>
                    <a:schemeClr val="tx1"/>
                  </a:solidFill>
                  <a:latin typeface="メイリオ" panose="020B0604030504040204" pitchFamily="50" charset="-128"/>
                  <a:ea typeface="メイリオ" panose="020B0604030504040204" pitchFamily="50" charset="-128"/>
                </a:endParaRPr>
              </a:p>
              <a:p>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代入値</a:t>
                </a:r>
                <a:r>
                  <a:rPr lang="en-US" altLang="ja-JP" sz="2800" dirty="0">
                    <a:latin typeface="メイリオ" panose="020B0604030504040204" pitchFamily="50" charset="-128"/>
                    <a:ea typeface="メイリオ" panose="020B0604030504040204" pitchFamily="50" charset="-128"/>
                  </a:rPr>
                  <a:t>】</a:t>
                </a:r>
              </a:p>
              <a:p>
                <a:r>
                  <a:rPr lang="en-US" altLang="ja-JP" sz="2800" i="1" dirty="0">
                    <a:latin typeface="メイリオ" panose="020B0604030504040204" pitchFamily="50" charset="-128"/>
                    <a:ea typeface="メイリオ" panose="020B0604030504040204" pitchFamily="50" charset="-128"/>
                  </a:rPr>
                  <a:t>ρ</a:t>
                </a:r>
                <a:r>
                  <a:rPr lang="ja-JP" altLang="en-US" sz="2800" i="1" dirty="0">
                    <a:latin typeface="メイリオ" panose="020B0604030504040204" pitchFamily="50" charset="-128"/>
                    <a:ea typeface="メイリオ" panose="020B0604030504040204" pitchFamily="50" charset="-128"/>
                  </a:rPr>
                  <a:t>＝</a:t>
                </a:r>
                <a:r>
                  <a:rPr lang="en-US" altLang="ja-JP" sz="2800" i="1" dirty="0">
                    <a:latin typeface="メイリオ" panose="020B0604030504040204" pitchFamily="50" charset="-128"/>
                    <a:ea typeface="メイリオ" panose="020B0604030504040204" pitchFamily="50" charset="-128"/>
                  </a:rPr>
                  <a:t>800</a:t>
                </a:r>
                <a:r>
                  <a:rPr lang="ja-JP" altLang="en-US" sz="2800" i="1" dirty="0">
                    <a:latin typeface="メイリオ" panose="020B0604030504040204" pitchFamily="50" charset="-128"/>
                    <a:ea typeface="メイリオ" panose="020B0604030504040204" pitchFamily="50" charset="-128"/>
                  </a:rPr>
                  <a:t>　ｄ＝</a:t>
                </a:r>
                <a:r>
                  <a:rPr lang="en-US" altLang="ja-JP" sz="2800" i="1" dirty="0">
                    <a:latin typeface="メイリオ" panose="020B0604030504040204" pitchFamily="50" charset="-128"/>
                    <a:ea typeface="メイリオ" panose="020B0604030504040204" pitchFamily="50" charset="-128"/>
                  </a:rPr>
                  <a:t>0.1</a:t>
                </a:r>
                <a:r>
                  <a:rPr lang="ja-JP" altLang="en-US" sz="2800" i="1" dirty="0">
                    <a:latin typeface="メイリオ" panose="020B0604030504040204" pitchFamily="50" charset="-128"/>
                    <a:ea typeface="メイリオ" panose="020B0604030504040204" pitchFamily="50" charset="-128"/>
                  </a:rPr>
                  <a:t>　</a:t>
                </a:r>
                <a:r>
                  <a:rPr lang="en-US" altLang="ja-JP" sz="2800" i="1" dirty="0">
                    <a:latin typeface="メイリオ" panose="020B0604030504040204" pitchFamily="50" charset="-128"/>
                    <a:ea typeface="メイリオ" panose="020B0604030504040204" pitchFamily="50" charset="-128"/>
                  </a:rPr>
                  <a:t>u=4</a:t>
                </a:r>
              </a:p>
              <a:p>
                <a:endParaRPr lang="en-US" altLang="ja-JP" sz="2800" i="1" dirty="0">
                  <a:latin typeface="メイリオ" panose="020B0604030504040204" pitchFamily="50" charset="-128"/>
                  <a:ea typeface="メイリオ" panose="020B0604030504040204" pitchFamily="50" charset="-128"/>
                </a:endParaRPr>
              </a:p>
              <a:p>
                <a:r>
                  <a:rPr lang="en-US" altLang="ja-JP" sz="2800" i="1" dirty="0">
                    <a:latin typeface="メイリオ" panose="020B0604030504040204" pitchFamily="50" charset="-128"/>
                    <a:ea typeface="メイリオ" panose="020B0604030504040204" pitchFamily="50" charset="-128"/>
                  </a:rPr>
                  <a:t>【</a:t>
                </a:r>
                <a:r>
                  <a:rPr lang="ja-JP" altLang="en-US" sz="2800" i="1" dirty="0">
                    <a:latin typeface="メイリオ" panose="020B0604030504040204" pitchFamily="50" charset="-128"/>
                    <a:ea typeface="メイリオ" panose="020B0604030504040204" pitchFamily="50" charset="-128"/>
                  </a:rPr>
                  <a:t>公式に代入</a:t>
                </a:r>
                <a:r>
                  <a:rPr lang="en-US" altLang="ja-JP" sz="2800" i="1" dirty="0">
                    <a:latin typeface="メイリオ" panose="020B0604030504040204" pitchFamily="50" charset="-128"/>
                    <a:ea typeface="メイリオ" panose="020B0604030504040204" pitchFamily="50" charset="-128"/>
                  </a:rPr>
                  <a:t>】</a:t>
                </a:r>
              </a:p>
              <a:p>
                <a14:m>
                  <m:oMath xmlns:m="http://schemas.openxmlformats.org/officeDocument/2006/math">
                    <m:sSub>
                      <m:sSubPr>
                        <m:ctrlPr>
                          <a:rPr lang="en-US" altLang="ja-JP" sz="2800" i="1" smtClean="0">
                            <a:solidFill>
                              <a:schemeClr val="tx1"/>
                            </a:solidFill>
                            <a:latin typeface="Cambria Math" panose="02040503050406030204" pitchFamily="18" charset="0"/>
                          </a:rPr>
                        </m:ctrlPr>
                      </m:sSubPr>
                      <m:e>
                        <m:r>
                          <a:rPr lang="en-US" altLang="ja-JP" sz="2800" b="0" i="1">
                            <a:solidFill>
                              <a:schemeClr val="tx1"/>
                            </a:solidFill>
                            <a:latin typeface="Cambria Math"/>
                          </a:rPr>
                          <m:t>𝑄</m:t>
                        </m:r>
                      </m:e>
                      <m:sub>
                        <m:r>
                          <a:rPr lang="en-US" altLang="ja-JP" sz="2800" b="0" i="1">
                            <a:solidFill>
                              <a:schemeClr val="tx1"/>
                            </a:solidFill>
                            <a:latin typeface="Cambria Math"/>
                          </a:rPr>
                          <m:t>𝑚</m:t>
                        </m:r>
                      </m:sub>
                    </m:sSub>
                  </m:oMath>
                </a14:m>
                <a:r>
                  <a:rPr lang="ja-JP" altLang="en-US" sz="2800" i="1" dirty="0">
                    <a:solidFill>
                      <a:schemeClr val="tx1"/>
                    </a:solidFill>
                    <a:latin typeface="メイリオ" panose="020B0604030504040204" pitchFamily="50" charset="-128"/>
                    <a:ea typeface="メイリオ" panose="020B0604030504040204" pitchFamily="50" charset="-128"/>
                  </a:rPr>
                  <a:t>＝</a:t>
                </a:r>
                <a:r>
                  <a:rPr lang="en-US" altLang="ja-JP" sz="2800" dirty="0">
                    <a:solidFill>
                      <a:schemeClr val="tx1"/>
                    </a:solidFill>
                    <a:latin typeface="メイリオ" panose="020B0604030504040204" pitchFamily="50" charset="-128"/>
                    <a:ea typeface="メイリオ" panose="020B0604030504040204" pitchFamily="50" charset="-128"/>
                  </a:rPr>
                  <a:t>800</a:t>
                </a:r>
                <a:r>
                  <a:rPr lang="en-US" altLang="ja-JP" sz="2800" i="1" dirty="0">
                    <a:solidFill>
                      <a:schemeClr val="tx1"/>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800" i="1">
                            <a:solidFill>
                              <a:schemeClr val="tx1"/>
                            </a:solidFill>
                            <a:latin typeface="Cambria Math" panose="02040503050406030204" pitchFamily="18" charset="0"/>
                          </a:rPr>
                        </m:ctrlPr>
                      </m:fPr>
                      <m:num>
                        <m:r>
                          <a:rPr lang="en-US" altLang="ja-JP" sz="2800" b="0" i="1">
                            <a:latin typeface="Cambria Math" panose="02040503050406030204" pitchFamily="18" charset="0"/>
                          </a:rPr>
                          <m:t>3.14</m:t>
                        </m:r>
                        <m:r>
                          <a:rPr lang="en-US" altLang="ja-JP" sz="2800" b="0" i="1">
                            <a:solidFill>
                              <a:schemeClr val="tx1"/>
                            </a:solidFill>
                            <a:latin typeface="Cambria Math"/>
                          </a:rPr>
                          <m:t>×</m:t>
                        </m:r>
                        <m:sSup>
                          <m:sSupPr>
                            <m:ctrlPr>
                              <a:rPr lang="en-US" altLang="ja-JP" sz="2800" i="1">
                                <a:solidFill>
                                  <a:schemeClr val="tx1"/>
                                </a:solidFill>
                                <a:latin typeface="Cambria Math" panose="02040503050406030204" pitchFamily="18" charset="0"/>
                              </a:rPr>
                            </m:ctrlPr>
                          </m:sSupPr>
                          <m:e>
                            <m:r>
                              <a:rPr lang="en-US" altLang="ja-JP" sz="2800" b="0" i="1" smtClean="0">
                                <a:solidFill>
                                  <a:schemeClr val="tx1"/>
                                </a:solidFill>
                                <a:latin typeface="Cambria Math"/>
                              </a:rPr>
                              <m:t>0.1</m:t>
                            </m:r>
                          </m:e>
                          <m:sup>
                            <m:r>
                              <a:rPr lang="en-US" altLang="ja-JP" sz="2800" b="0" i="1">
                                <a:solidFill>
                                  <a:schemeClr val="tx1"/>
                                </a:solidFill>
                                <a:latin typeface="Cambria Math"/>
                              </a:rPr>
                              <m:t>2</m:t>
                            </m:r>
                          </m:sup>
                        </m:sSup>
                      </m:num>
                      <m:den>
                        <m:r>
                          <a:rPr lang="ja-JP" altLang="en-US" sz="2800" b="0" i="1">
                            <a:solidFill>
                              <a:schemeClr val="tx1"/>
                            </a:solidFill>
                            <a:latin typeface="Cambria Math"/>
                          </a:rPr>
                          <m:t>4</m:t>
                        </m:r>
                      </m:den>
                    </m:f>
                  </m:oMath>
                </a14:m>
                <a:r>
                  <a:rPr lang="en-US" altLang="ja-JP" sz="2800" dirty="0">
                    <a:solidFill>
                      <a:schemeClr val="tx1"/>
                    </a:solidFill>
                    <a:latin typeface="メイリオ" panose="020B0604030504040204" pitchFamily="50" charset="-128"/>
                    <a:ea typeface="メイリオ" panose="020B0604030504040204" pitchFamily="50" charset="-128"/>
                  </a:rPr>
                  <a:t>×4</a:t>
                </a:r>
              </a:p>
              <a:p>
                <a14:m>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a:rPr>
                          <m:t>𝑄</m:t>
                        </m:r>
                      </m:e>
                      <m:sub>
                        <m:r>
                          <a:rPr lang="en-US" altLang="ja-JP" sz="2800" i="1">
                            <a:latin typeface="Cambria Math"/>
                          </a:rPr>
                          <m:t>𝑚</m:t>
                        </m:r>
                      </m:sub>
                    </m:sSub>
                  </m:oMath>
                </a14:m>
                <a:r>
                  <a:rPr lang="ja-JP" altLang="en-US" sz="2800" dirty="0">
                    <a:latin typeface="メイリオ" panose="020B0604030504040204" pitchFamily="50" charset="-128"/>
                    <a:ea typeface="メイリオ" panose="020B0604030504040204" pitchFamily="50" charset="-128"/>
                  </a:rPr>
                  <a:t> ＝</a:t>
                </a:r>
                <a:r>
                  <a:rPr lang="en-US" altLang="ja-JP" sz="2800" dirty="0">
                    <a:latin typeface="メイリオ" panose="020B0604030504040204" pitchFamily="50" charset="-128"/>
                    <a:ea typeface="メイリオ" panose="020B0604030504040204" pitchFamily="50" charset="-128"/>
                  </a:rPr>
                  <a:t>800×3.14×0.01</a:t>
                </a:r>
              </a:p>
              <a:p>
                <a14:m>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a:rPr>
                          <m:t>𝑄</m:t>
                        </m:r>
                      </m:e>
                      <m:sub>
                        <m:r>
                          <a:rPr lang="en-US" altLang="ja-JP" sz="2800" i="1">
                            <a:latin typeface="Cambria Math"/>
                          </a:rPr>
                          <m:t>𝑚</m:t>
                        </m:r>
                      </m:sub>
                    </m:sSub>
                  </m:oMath>
                </a14:m>
                <a:r>
                  <a:rPr lang="ja-JP" altLang="en-US" sz="2800" dirty="0">
                    <a:solidFill>
                      <a:schemeClr val="tx1"/>
                    </a:solidFill>
                    <a:latin typeface="メイリオ" panose="020B0604030504040204" pitchFamily="50" charset="-128"/>
                    <a:ea typeface="メイリオ" panose="020B0604030504040204" pitchFamily="50" charset="-128"/>
                  </a:rPr>
                  <a:t> ＝</a:t>
                </a:r>
                <a:r>
                  <a:rPr lang="en-US" altLang="ja-JP" sz="2800" dirty="0">
                    <a:solidFill>
                      <a:schemeClr val="tx1"/>
                    </a:solidFill>
                    <a:latin typeface="メイリオ" panose="020B0604030504040204" pitchFamily="50" charset="-128"/>
                    <a:ea typeface="メイリオ" panose="020B0604030504040204" pitchFamily="50" charset="-128"/>
                  </a:rPr>
                  <a:t>8×3.14</a:t>
                </a:r>
                <a:r>
                  <a:rPr lang="ja-JP" altLang="en-US" sz="2800" dirty="0">
                    <a:solidFill>
                      <a:schemeClr val="tx1"/>
                    </a:solidFill>
                    <a:latin typeface="メイリオ" panose="020B0604030504040204" pitchFamily="50" charset="-128"/>
                    <a:ea typeface="メイリオ" panose="020B0604030504040204" pitchFamily="50" charset="-128"/>
                  </a:rPr>
                  <a:t>≒</a:t>
                </a:r>
                <a:r>
                  <a:rPr lang="en-US" altLang="ja-JP" sz="2800" b="1" u="sng" dirty="0">
                    <a:solidFill>
                      <a:srgbClr val="EAB200"/>
                    </a:solidFill>
                    <a:latin typeface="メイリオ" panose="020B0604030504040204" pitchFamily="50" charset="-128"/>
                    <a:ea typeface="メイリオ" panose="020B0604030504040204" pitchFamily="50" charset="-128"/>
                  </a:rPr>
                  <a:t>24</a:t>
                </a:r>
              </a:p>
              <a:p>
                <a:endParaRPr lang="ja-JP" altLang="en-US" sz="2000" dirty="0">
                  <a:latin typeface="メイリオ" panose="020B0604030504040204" pitchFamily="50" charset="-128"/>
                  <a:ea typeface="メイリオ" panose="020B0604030504040204" pitchFamily="50" charset="-128"/>
                </a:endParaRPr>
              </a:p>
            </p:txBody>
          </p:sp>
        </mc:Choice>
        <mc:Fallback xmlns="">
          <p:sp>
            <p:nvSpPr>
              <p:cNvPr id="13" name="正方形/長方形 12"/>
              <p:cNvSpPr>
                <a:spLocks noRot="1" noChangeAspect="1" noMove="1" noResize="1" noEditPoints="1" noAdjustHandles="1" noChangeArrowheads="1" noChangeShapeType="1" noTextEdit="1"/>
              </p:cNvSpPr>
              <p:nvPr/>
            </p:nvSpPr>
            <p:spPr>
              <a:xfrm>
                <a:off x="793720" y="2007338"/>
                <a:ext cx="4422512" cy="5186292"/>
              </a:xfrm>
              <a:prstGeom prst="rect">
                <a:avLst/>
              </a:prstGeom>
              <a:blipFill>
                <a:blip r:embed="rId2"/>
                <a:stretch>
                  <a:fillRect l="-2755" t="-1175"/>
                </a:stretch>
              </a:blipFill>
              <a:ln>
                <a:noFill/>
              </a:ln>
            </p:spPr>
            <p:txBody>
              <a:bodyPr/>
              <a:lstStyle/>
              <a:p>
                <a:r>
                  <a:rPr lang="ja-JP" altLang="en-US">
                    <a:noFill/>
                  </a:rPr>
                  <a:t> </a:t>
                </a:r>
              </a:p>
            </p:txBody>
          </p:sp>
        </mc:Fallback>
      </mc:AlternateContent>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mc:AlternateContent xmlns:mc="http://schemas.openxmlformats.org/markup-compatibility/2006" xmlns:a14="http://schemas.microsoft.com/office/drawing/2010/main">
        <mc:Choice Requires="a14">
          <p:sp>
            <p:nvSpPr>
              <p:cNvPr id="24" name="正方形/長方形 23">
                <a:extLst>
                  <a:ext uri="{FF2B5EF4-FFF2-40B4-BE49-F238E27FC236}">
                    <a16:creationId xmlns:a16="http://schemas.microsoft.com/office/drawing/2014/main" id="{5D1FFBC6-FBEC-484D-995F-CD9C4060A286}"/>
                  </a:ext>
                </a:extLst>
              </p:cNvPr>
              <p:cNvSpPr/>
              <p:nvPr/>
            </p:nvSpPr>
            <p:spPr>
              <a:xfrm>
                <a:off x="5097701" y="2274538"/>
                <a:ext cx="6475174" cy="666401"/>
              </a:xfrm>
              <a:prstGeom prst="rect">
                <a:avLst/>
              </a:prstGeom>
              <a:ln>
                <a:noFill/>
              </a:ln>
            </p:spPr>
            <p:txBody>
              <a:bodyPr wrap="square">
                <a:spAutoFit/>
              </a:bodyPr>
              <a:lstStyle/>
              <a:p>
                <a:r>
                  <a:rPr lang="en-US" altLang="ja-JP" sz="2400" dirty="0">
                    <a:solidFill>
                      <a:schemeClr val="tx1"/>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a:solidFill>
                              <a:schemeClr val="tx1"/>
                            </a:solidFill>
                            <a:latin typeface="Cambria Math" panose="02040503050406030204" pitchFamily="18" charset="0"/>
                          </a:rPr>
                        </m:ctrlPr>
                      </m:fPr>
                      <m:num>
                        <m:r>
                          <a:rPr lang="en-US" altLang="ja-JP" sz="2400" b="0" i="1">
                            <a:solidFill>
                              <a:schemeClr val="tx1"/>
                            </a:solidFill>
                            <a:latin typeface="Cambria Math"/>
                          </a:rPr>
                          <m:t>𝜋</m:t>
                        </m:r>
                        <m:r>
                          <a:rPr lang="en-US" altLang="ja-JP" sz="2400" b="0" i="1">
                            <a:solidFill>
                              <a:schemeClr val="tx1"/>
                            </a:solidFill>
                            <a:latin typeface="Cambria Math"/>
                          </a:rPr>
                          <m:t>×</m:t>
                        </m:r>
                        <m:sSup>
                          <m:sSupPr>
                            <m:ctrlPr>
                              <a:rPr lang="en-US" altLang="ja-JP" sz="2400" i="1">
                                <a:solidFill>
                                  <a:schemeClr val="tx1"/>
                                </a:solidFill>
                                <a:latin typeface="Cambria Math" panose="02040503050406030204" pitchFamily="18" charset="0"/>
                              </a:rPr>
                            </m:ctrlPr>
                          </m:sSupPr>
                          <m:e>
                            <m:r>
                              <a:rPr lang="en-US" altLang="ja-JP" sz="2400" b="0" i="1">
                                <a:solidFill>
                                  <a:schemeClr val="tx1"/>
                                </a:solidFill>
                                <a:latin typeface="Cambria Math"/>
                              </a:rPr>
                              <m:t>𝑑</m:t>
                            </m:r>
                          </m:e>
                          <m:sup>
                            <m:r>
                              <a:rPr lang="en-US" altLang="ja-JP" sz="2400" b="0" i="1">
                                <a:solidFill>
                                  <a:schemeClr val="tx1"/>
                                </a:solidFill>
                                <a:latin typeface="Cambria Math"/>
                              </a:rPr>
                              <m:t>2</m:t>
                            </m:r>
                          </m:sup>
                        </m:sSup>
                      </m:num>
                      <m:den>
                        <m:r>
                          <a:rPr lang="ja-JP" altLang="en-US" sz="2400" b="0" i="1">
                            <a:solidFill>
                              <a:schemeClr val="tx1"/>
                            </a:solidFill>
                            <a:latin typeface="Cambria Math"/>
                          </a:rPr>
                          <m:t>4</m:t>
                        </m:r>
                      </m:den>
                    </m:f>
                    <m:r>
                      <a:rPr lang="ja-JP" altLang="en-US" sz="2400" i="1">
                        <a:latin typeface="Cambria Math" panose="02040503050406030204" pitchFamily="18" charset="0"/>
                      </a:rPr>
                      <m:t>⇒</m:t>
                    </m:r>
                  </m:oMath>
                </a14:m>
                <a:r>
                  <a:rPr lang="ja-JP" altLang="en-US" sz="2400" dirty="0">
                    <a:solidFill>
                      <a:schemeClr val="tx1"/>
                    </a:solidFill>
                    <a:latin typeface="メイリオ" panose="020B0604030504040204" pitchFamily="50" charset="-128"/>
                    <a:ea typeface="メイリオ" panose="020B0604030504040204" pitchFamily="50" charset="-128"/>
                  </a:rPr>
                  <a:t>円の面積（半径</a:t>
                </a:r>
                <a:r>
                  <a:rPr lang="en-US" altLang="ja-JP" sz="2400" dirty="0">
                    <a:solidFill>
                      <a:schemeClr val="tx1"/>
                    </a:solidFill>
                    <a:latin typeface="メイリオ" panose="020B0604030504040204" pitchFamily="50" charset="-128"/>
                    <a:ea typeface="メイリオ" panose="020B0604030504040204" pitchFamily="50" charset="-128"/>
                  </a:rPr>
                  <a:t>×</a:t>
                </a:r>
                <a:r>
                  <a:rPr lang="ja-JP" altLang="en-US" sz="2400" dirty="0">
                    <a:solidFill>
                      <a:schemeClr val="tx1"/>
                    </a:solidFill>
                    <a:latin typeface="メイリオ" panose="020B0604030504040204" pitchFamily="50" charset="-128"/>
                    <a:ea typeface="メイリオ" panose="020B0604030504040204" pitchFamily="50" charset="-128"/>
                  </a:rPr>
                  <a:t>半径</a:t>
                </a:r>
                <a:r>
                  <a:rPr lang="en-US" altLang="ja-JP" sz="2400" dirty="0">
                    <a:solidFill>
                      <a:schemeClr val="tx1"/>
                    </a:solidFill>
                    <a:latin typeface="メイリオ" panose="020B0604030504040204" pitchFamily="50" charset="-128"/>
                    <a:ea typeface="メイリオ" panose="020B0604030504040204" pitchFamily="50" charset="-128"/>
                  </a:rPr>
                  <a:t>×</a:t>
                </a:r>
                <a:r>
                  <a:rPr lang="ja-JP" altLang="en-US" sz="2400" dirty="0">
                    <a:solidFill>
                      <a:schemeClr val="tx1"/>
                    </a:solidFill>
                    <a:latin typeface="メイリオ" panose="020B0604030504040204" pitchFamily="50" charset="-128"/>
                    <a:ea typeface="メイリオ" panose="020B0604030504040204" pitchFamily="50" charset="-128"/>
                  </a:rPr>
                  <a:t>円周率）</a:t>
                </a:r>
                <a:endParaRPr lang="en-US" altLang="ja-JP" sz="2400" dirty="0">
                  <a:solidFill>
                    <a:schemeClr val="tx1"/>
                  </a:solidFill>
                  <a:latin typeface="メイリオ" panose="020B0604030504040204" pitchFamily="50" charset="-128"/>
                  <a:ea typeface="メイリオ" panose="020B0604030504040204" pitchFamily="50" charset="-128"/>
                </a:endParaRPr>
              </a:p>
            </p:txBody>
          </p:sp>
        </mc:Choice>
        <mc:Fallback xmlns="">
          <p:sp>
            <p:nvSpPr>
              <p:cNvPr id="24" name="正方形/長方形 23">
                <a:extLst>
                  <a:ext uri="{FF2B5EF4-FFF2-40B4-BE49-F238E27FC236}">
                    <a16:creationId xmlns:a16="http://schemas.microsoft.com/office/drawing/2014/main" id="{5D1FFBC6-FBEC-484D-995F-CD9C4060A286}"/>
                  </a:ext>
                </a:extLst>
              </p:cNvPr>
              <p:cNvSpPr>
                <a:spLocks noRot="1" noChangeAspect="1" noMove="1" noResize="1" noEditPoints="1" noAdjustHandles="1" noChangeArrowheads="1" noChangeShapeType="1" noTextEdit="1"/>
              </p:cNvSpPr>
              <p:nvPr/>
            </p:nvSpPr>
            <p:spPr>
              <a:xfrm>
                <a:off x="5097701" y="2274538"/>
                <a:ext cx="6475174" cy="666401"/>
              </a:xfrm>
              <a:prstGeom prst="rect">
                <a:avLst/>
              </a:prstGeom>
              <a:blipFill>
                <a:blip r:embed="rId3"/>
                <a:stretch>
                  <a:fillRect l="-1412" b="-13761"/>
                </a:stretch>
              </a:blipFill>
              <a:ln>
                <a:noFill/>
              </a:ln>
            </p:spPr>
            <p:txBody>
              <a:bodyPr/>
              <a:lstStyle/>
              <a:p>
                <a:r>
                  <a:rPr lang="ja-JP" altLang="en-US">
                    <a:noFill/>
                  </a:rPr>
                  <a:t> </a:t>
                </a:r>
              </a:p>
            </p:txBody>
          </p:sp>
        </mc:Fallback>
      </mc:AlternateContent>
      <p:sp>
        <p:nvSpPr>
          <p:cNvPr id="25" name="正方形/長方形 24">
            <a:extLst>
              <a:ext uri="{FF2B5EF4-FFF2-40B4-BE49-F238E27FC236}">
                <a16:creationId xmlns:a16="http://schemas.microsoft.com/office/drawing/2014/main" id="{3320642F-F095-47DE-A013-9968AF0B225E}"/>
              </a:ext>
            </a:extLst>
          </p:cNvPr>
          <p:cNvSpPr/>
          <p:nvPr/>
        </p:nvSpPr>
        <p:spPr>
          <a:xfrm>
            <a:off x="5441914" y="5318111"/>
            <a:ext cx="5632525" cy="461665"/>
          </a:xfrm>
          <a:prstGeom prst="rect">
            <a:avLst/>
          </a:prstGeom>
          <a:ln>
            <a:noFill/>
          </a:ln>
        </p:spPr>
        <p:txBody>
          <a:bodyPr wrap="square">
            <a:spAutoFit/>
          </a:bodyPr>
          <a:lstStyle/>
          <a:p>
            <a:r>
              <a:rPr lang="en-US" altLang="ja-JP" sz="2400" dirty="0">
                <a:solidFill>
                  <a:schemeClr val="tx1"/>
                </a:solidFill>
              </a:rPr>
              <a:t>※π</a:t>
            </a:r>
            <a:r>
              <a:rPr lang="ja-JP" altLang="en-US" sz="2400" dirty="0">
                <a:solidFill>
                  <a:schemeClr val="tx1"/>
                </a:solidFill>
              </a:rPr>
              <a:t>＝</a:t>
            </a:r>
            <a:r>
              <a:rPr lang="en-US" altLang="ja-JP" sz="2400" dirty="0">
                <a:solidFill>
                  <a:schemeClr val="tx1"/>
                </a:solidFill>
              </a:rPr>
              <a:t>3.14</a:t>
            </a:r>
            <a:endParaRPr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26" name="L 字 25">
            <a:extLst>
              <a:ext uri="{FF2B5EF4-FFF2-40B4-BE49-F238E27FC236}">
                <a16:creationId xmlns:a16="http://schemas.microsoft.com/office/drawing/2014/main" id="{702AC5B6-31E7-40F4-8681-0458EFB76748}"/>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BF107239-C946-4504-8B5A-83412BBC1C27}"/>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25C382D3-3157-445A-9F75-052E8CACC6C2}"/>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9" name="L 字 28">
            <a:extLst>
              <a:ext uri="{FF2B5EF4-FFF2-40B4-BE49-F238E27FC236}">
                <a16:creationId xmlns:a16="http://schemas.microsoft.com/office/drawing/2014/main" id="{941B6635-DD55-42EC-87D6-3CEA417B3899}"/>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0" name="L 字 29">
            <a:extLst>
              <a:ext uri="{FF2B5EF4-FFF2-40B4-BE49-F238E27FC236}">
                <a16:creationId xmlns:a16="http://schemas.microsoft.com/office/drawing/2014/main" id="{0DBB51BE-76AF-42F4-BA38-D1E5C8279AE0}"/>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L 字 30">
            <a:extLst>
              <a:ext uri="{FF2B5EF4-FFF2-40B4-BE49-F238E27FC236}">
                <a16:creationId xmlns:a16="http://schemas.microsoft.com/office/drawing/2014/main" id="{4904C9A4-D362-42C1-B346-013C15C94FFF}"/>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2" name="L 字 31">
            <a:extLst>
              <a:ext uri="{FF2B5EF4-FFF2-40B4-BE49-F238E27FC236}">
                <a16:creationId xmlns:a16="http://schemas.microsoft.com/office/drawing/2014/main" id="{96121A12-F30F-4824-8E8F-2E5C7E640DB2}"/>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47512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3794882"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層流と乱流</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3700217"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2632296457"/>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12" name="L 字 11">
            <a:extLst>
              <a:ext uri="{FF2B5EF4-FFF2-40B4-BE49-F238E27FC236}">
                <a16:creationId xmlns:a16="http://schemas.microsoft.com/office/drawing/2014/main" id="{3C122C0F-11FF-4965-B196-731F0968E6BB}"/>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78BE54D8-D078-4888-A9E0-9765F505E77D}"/>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923228F4-512D-4F8A-BE1A-8C695D4003CF}"/>
              </a:ext>
            </a:extLst>
          </p:cNvPr>
          <p:cNvSpPr/>
          <p:nvPr/>
        </p:nvSpPr>
        <p:spPr>
          <a:xfrm rot="13518342">
            <a:off x="9572416"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A22E2C55-453E-44D8-8790-C3163DF6042D}"/>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AC38C62D-133B-4341-B08E-0364ABC6D1D7}"/>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ED5BBF26-FC4E-44B9-8128-4AD405CE6977}"/>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A4031C87-3C7E-46D3-BEF4-C8F1596DC054}"/>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37298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134036" y="1643976"/>
            <a:ext cx="8014542" cy="2369635"/>
          </a:xfrm>
        </p:spPr>
        <p:txBody>
          <a:bodyPr>
            <a:normAutofit/>
          </a:bodyPr>
          <a:lstStyle/>
          <a:p>
            <a:pPr marL="0" indent="0">
              <a:buNone/>
            </a:pPr>
            <a:r>
              <a:rPr lang="ja-JP" altLang="en-US" b="1" dirty="0">
                <a:solidFill>
                  <a:srgbClr val="333333"/>
                </a:solidFill>
                <a:latin typeface="Hiragino Kaku Gothic ProN"/>
              </a:rPr>
              <a:t>◆層流</a:t>
            </a:r>
            <a:endParaRPr lang="en-US" altLang="ja-JP" dirty="0">
              <a:solidFill>
                <a:srgbClr val="333333"/>
              </a:solidFill>
              <a:latin typeface="Hiragino Kaku Gothic ProN"/>
            </a:endParaRPr>
          </a:p>
          <a:p>
            <a:pPr marL="0" indent="0">
              <a:buNone/>
            </a:pPr>
            <a:r>
              <a:rPr lang="ja-JP" altLang="en-US" sz="2000" dirty="0">
                <a:solidFill>
                  <a:srgbClr val="333333"/>
                </a:solidFill>
                <a:latin typeface="Hiragino Kaku Gothic ProN"/>
              </a:rPr>
              <a:t>　流体の各粒子がすべて流れの方向にのみ動く流れ</a:t>
            </a:r>
            <a:endParaRPr lang="en-US" altLang="ja-JP" sz="2000" dirty="0">
              <a:solidFill>
                <a:srgbClr val="333333"/>
              </a:solidFill>
              <a:latin typeface="Hiragino Kaku Gothic ProN"/>
            </a:endParaRPr>
          </a:p>
          <a:p>
            <a:pPr marL="0" indent="0">
              <a:buNone/>
            </a:pPr>
            <a:endParaRPr lang="en-US" altLang="ja-JP" sz="700" b="1" dirty="0">
              <a:solidFill>
                <a:srgbClr val="333333"/>
              </a:solidFill>
              <a:latin typeface="Hiragino Kaku Gothic ProN"/>
            </a:endParaRPr>
          </a:p>
          <a:p>
            <a:pPr marL="0" indent="0">
              <a:buNone/>
            </a:pPr>
            <a:r>
              <a:rPr lang="ja-JP" altLang="en-US" sz="2000" dirty="0"/>
              <a:t>　・管壁に接する部分の</a:t>
            </a:r>
            <a:r>
              <a:rPr lang="ja-JP" altLang="en-US" sz="2000" b="1" dirty="0">
                <a:solidFill>
                  <a:srgbClr val="EAB200"/>
                </a:solidFill>
              </a:rPr>
              <a:t>流速は</a:t>
            </a:r>
            <a:r>
              <a:rPr lang="en-US" altLang="ja-JP" sz="2000" b="1" dirty="0">
                <a:solidFill>
                  <a:srgbClr val="EAB200"/>
                </a:solidFill>
              </a:rPr>
              <a:t>0</a:t>
            </a:r>
            <a:r>
              <a:rPr lang="ja-JP" altLang="en-US" sz="2000" b="1" dirty="0"/>
              <a:t>、</a:t>
            </a:r>
            <a:r>
              <a:rPr lang="ja-JP" altLang="en-US" sz="2000" dirty="0"/>
              <a:t>管中心部で</a:t>
            </a:r>
            <a:r>
              <a:rPr lang="ja-JP" altLang="en-US" sz="2000" b="1" dirty="0">
                <a:solidFill>
                  <a:srgbClr val="EAB200"/>
                </a:solidFill>
              </a:rPr>
              <a:t>最大流速</a:t>
            </a:r>
            <a:endParaRPr lang="en-US" altLang="ja-JP" sz="2000" b="1" dirty="0">
              <a:solidFill>
                <a:srgbClr val="EAB200"/>
              </a:solidFill>
            </a:endParaRPr>
          </a:p>
          <a:p>
            <a:pPr marL="0" indent="0">
              <a:buNone/>
            </a:pPr>
            <a:r>
              <a:rPr lang="ja-JP" altLang="en-US" sz="2000" dirty="0"/>
              <a:t>　・平均流速は最大流速の</a:t>
            </a:r>
            <a:r>
              <a:rPr lang="en-US" altLang="ja-JP" sz="2000" b="1" dirty="0">
                <a:solidFill>
                  <a:srgbClr val="EAB200"/>
                </a:solidFill>
              </a:rPr>
              <a:t>1/2</a:t>
            </a:r>
            <a:endParaRPr lang="ja-JP" altLang="en-US" sz="2000" b="1" dirty="0">
              <a:solidFill>
                <a:srgbClr val="EAB200"/>
              </a:solidFill>
            </a:endParaRP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層流と乱流</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4035" y="3758967"/>
            <a:ext cx="7968243" cy="24334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◆乱流</a:t>
            </a:r>
            <a:endParaRPr lang="en-US" altLang="ja-JP" dirty="0">
              <a:solidFill>
                <a:srgbClr val="333333"/>
              </a:solidFill>
              <a:latin typeface="Hiragino Kaku Gothic ProN"/>
            </a:endParaRPr>
          </a:p>
          <a:p>
            <a:pPr marL="0" indent="0">
              <a:buNone/>
            </a:pPr>
            <a:r>
              <a:rPr lang="ja-JP" altLang="en-US" sz="2000" dirty="0"/>
              <a:t>　流体の各粒子が流れの方向以外にも速度を持つ流れ</a:t>
            </a:r>
            <a:endParaRPr lang="en-US" altLang="ja-JP" sz="2000" dirty="0"/>
          </a:p>
          <a:p>
            <a:pPr marL="0" indent="0">
              <a:buNone/>
            </a:pPr>
            <a:endParaRPr lang="en-US" altLang="ja-JP" sz="1100" b="1" dirty="0"/>
          </a:p>
          <a:p>
            <a:pPr marL="0" indent="0">
              <a:buNone/>
            </a:pPr>
            <a:r>
              <a:rPr lang="ja-JP" altLang="en-US" sz="2000" dirty="0"/>
              <a:t>　・流速分布はほぼ均一</a:t>
            </a:r>
            <a:endParaRPr lang="en-US" altLang="ja-JP" sz="2000" dirty="0"/>
          </a:p>
          <a:p>
            <a:pPr marL="0" indent="0">
              <a:buNone/>
            </a:pPr>
            <a:r>
              <a:rPr lang="ja-JP" altLang="en-US" sz="2000" dirty="0"/>
              <a:t>　・平均流速は中心流速の</a:t>
            </a:r>
            <a:r>
              <a:rPr lang="en-US" altLang="ja-JP" sz="2000" b="1" dirty="0">
                <a:solidFill>
                  <a:srgbClr val="EAB200"/>
                </a:solidFill>
              </a:rPr>
              <a:t>0.8</a:t>
            </a:r>
            <a:r>
              <a:rPr lang="ja-JP" altLang="en-US" sz="2000" b="1" dirty="0">
                <a:solidFill>
                  <a:srgbClr val="EAB200"/>
                </a:solidFill>
              </a:rPr>
              <a:t>倍</a:t>
            </a:r>
          </a:p>
          <a:p>
            <a:pPr marL="0" indent="0">
              <a:buNone/>
            </a:pPr>
            <a:endParaRPr lang="ja-JP" altLang="en-US" sz="2400" b="1" dirty="0"/>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pic>
        <p:nvPicPr>
          <p:cNvPr id="5122" name="Picture 2" descr="http://gassyunin.com/wp-content/uploads/2021/01/5-1-300x1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1496" y="2137231"/>
            <a:ext cx="3197314" cy="14494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gassyunin.com/wp-content/uploads/2021/01/5-2-300x13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475" y="4013611"/>
            <a:ext cx="3197313" cy="1438792"/>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12B96438-2D91-4816-B008-20EA4A50A296}"/>
              </a:ext>
            </a:extLst>
          </p:cNvPr>
          <p:cNvSpPr txBox="1"/>
          <p:nvPr/>
        </p:nvSpPr>
        <p:spPr>
          <a:xfrm>
            <a:off x="263851" y="5977006"/>
            <a:ext cx="10211563" cy="523220"/>
          </a:xfrm>
          <a:prstGeom prst="rect">
            <a:avLst/>
          </a:prstGeom>
          <a:noFill/>
          <a:ln w="19050">
            <a:solidFill>
              <a:schemeClr val="bg2">
                <a:lumMod val="25000"/>
              </a:schemeClr>
            </a:solidFill>
          </a:ln>
        </p:spPr>
        <p:txBody>
          <a:bodyPr wrap="square">
            <a:spAutoFit/>
          </a:bodyPr>
          <a:lstStyle/>
          <a:p>
            <a:r>
              <a:rPr lang="ja-JP" altLang="en-US" sz="2800" b="1" dirty="0">
                <a:solidFill>
                  <a:srgbClr val="EAB200"/>
                </a:solidFill>
                <a:latin typeface="メイリオ" panose="020B0604030504040204" pitchFamily="50" charset="-128"/>
                <a:ea typeface="メイリオ" panose="020B0604030504040204" pitchFamily="50" charset="-128"/>
              </a:rPr>
              <a:t>層流から流速を上げていくと乱流へ遷移</a:t>
            </a:r>
            <a:r>
              <a:rPr lang="ja-JP" altLang="en-US" sz="2800" dirty="0">
                <a:latin typeface="メイリオ" panose="020B0604030504040204" pitchFamily="50" charset="-128"/>
                <a:ea typeface="メイリオ" panose="020B0604030504040204" pitchFamily="50" charset="-128"/>
              </a:rPr>
              <a:t>（せんい）する</a:t>
            </a:r>
          </a:p>
        </p:txBody>
      </p:sp>
      <p:sp>
        <p:nvSpPr>
          <p:cNvPr id="14" name="L 字 13">
            <a:extLst>
              <a:ext uri="{FF2B5EF4-FFF2-40B4-BE49-F238E27FC236}">
                <a16:creationId xmlns:a16="http://schemas.microsoft.com/office/drawing/2014/main" id="{B9DC81D7-C580-45F6-8922-45C0F6B02162}"/>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112BD02-5168-48DE-9A5B-2DA551EB7CA6}"/>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37E1F72-D4AA-44F7-ACFA-BFE4A1CE17E0}"/>
              </a:ext>
            </a:extLst>
          </p:cNvPr>
          <p:cNvSpPr/>
          <p:nvPr/>
        </p:nvSpPr>
        <p:spPr>
          <a:xfrm rot="13518342">
            <a:off x="9572416"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665566E8-AC8E-44C9-9858-A7AF40383FA5}"/>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0BE1AA6C-D4C8-46E7-8560-4CE530F5E7D8}"/>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023EABCF-7A00-4D1D-B1AB-29496C238625}"/>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207736E2-466E-4CCC-B058-4419F9A5C6E8}"/>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81814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27251" y="2766750"/>
            <a:ext cx="11157995" cy="584775"/>
          </a:xfrm>
          <a:prstGeom prst="rect">
            <a:avLst/>
          </a:prstGeom>
          <a:ln>
            <a:no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層流の速度分布は放物線であり、管中心で最大速度になる</a:t>
            </a:r>
          </a:p>
        </p:txBody>
      </p:sp>
      <p:sp>
        <p:nvSpPr>
          <p:cNvPr id="15"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8" name="テキスト ボックス 7">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層流と乱流</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262AE8D5-5790-4496-A6B1-E2FA77C014AB}"/>
              </a:ext>
            </a:extLst>
          </p:cNvPr>
          <p:cNvSpPr/>
          <p:nvPr/>
        </p:nvSpPr>
        <p:spPr>
          <a:xfrm>
            <a:off x="6452011" y="2711758"/>
            <a:ext cx="1406114" cy="638189"/>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L 字 12">
            <a:extLst>
              <a:ext uri="{FF2B5EF4-FFF2-40B4-BE49-F238E27FC236}">
                <a16:creationId xmlns:a16="http://schemas.microsoft.com/office/drawing/2014/main" id="{D15170C7-E7B6-4789-8E32-22EA699FB300}"/>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52E26E7B-B4DE-4C1F-BFD9-0D22FF3F07B0}"/>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E3B6AA48-0237-490A-BA47-E35F3051A17F}"/>
              </a:ext>
            </a:extLst>
          </p:cNvPr>
          <p:cNvSpPr/>
          <p:nvPr/>
        </p:nvSpPr>
        <p:spPr>
          <a:xfrm rot="13518342">
            <a:off x="9572416"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2196EBD2-272D-4318-B4E3-9E0BF643164A}"/>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F98A7481-2D20-4425-8038-A864E6777209}"/>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F1039A12-DD4F-42EF-8FB1-B27DA59729D2}"/>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2820A422-28C5-49FA-85F5-0990D4BA7D0A}"/>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52305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3794882"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圧力損失</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3700217"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3681829701"/>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6" name="L 字 5">
            <a:extLst>
              <a:ext uri="{FF2B5EF4-FFF2-40B4-BE49-F238E27FC236}">
                <a16:creationId xmlns:a16="http://schemas.microsoft.com/office/drawing/2014/main" id="{CD9A0681-B2DE-4A1F-8F64-C185171ED3B2}"/>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 name="L 字 6">
            <a:extLst>
              <a:ext uri="{FF2B5EF4-FFF2-40B4-BE49-F238E27FC236}">
                <a16:creationId xmlns:a16="http://schemas.microsoft.com/office/drawing/2014/main" id="{9A8050AF-9F12-4C8C-9B57-7F006A4FA0AD}"/>
              </a:ext>
            </a:extLst>
          </p:cNvPr>
          <p:cNvSpPr/>
          <p:nvPr/>
        </p:nvSpPr>
        <p:spPr>
          <a:xfrm rot="13518342">
            <a:off x="9863034"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 name="L 字 7">
            <a:extLst>
              <a:ext uri="{FF2B5EF4-FFF2-40B4-BE49-F238E27FC236}">
                <a16:creationId xmlns:a16="http://schemas.microsoft.com/office/drawing/2014/main" id="{58160237-D0D1-45FE-8A7F-9CD75769B8FB}"/>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BEAD1A70-8BC9-4BB4-A0D2-208D71D57574}"/>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DCE7E219-F5FD-4266-A07B-50A3BDB612BF}"/>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08EBD2FF-E97C-4DBB-AAC6-6304A8B5249D}"/>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29C4261F-EE79-4575-9A4D-A19405A2F98F}"/>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54924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1250529" y="1768054"/>
            <a:ext cx="8014542" cy="5382322"/>
          </a:xfrm>
        </p:spPr>
        <p:txBody>
          <a:bodyPr>
            <a:normAutofit/>
          </a:bodyPr>
          <a:lstStyle/>
          <a:p>
            <a:pPr marL="0" indent="0">
              <a:buNone/>
            </a:pPr>
            <a:r>
              <a:rPr lang="ja-JP" altLang="en-US" sz="3200" b="1" dirty="0">
                <a:solidFill>
                  <a:srgbClr val="333333"/>
                </a:solidFill>
                <a:latin typeface="Hiragino Kaku Gothic ProN"/>
              </a:rPr>
              <a:t>層流の圧力損失</a:t>
            </a:r>
            <a:endParaRPr lang="en-US" altLang="ja-JP" sz="3200" b="1" dirty="0">
              <a:solidFill>
                <a:srgbClr val="333333"/>
              </a:solidFill>
              <a:latin typeface="Hiragino Kaku Gothic ProN"/>
            </a:endParaRPr>
          </a:p>
          <a:p>
            <a:pPr marL="0" indent="0">
              <a:buNone/>
            </a:pPr>
            <a:r>
              <a:rPr lang="ja-JP" altLang="en-US" sz="3200" dirty="0">
                <a:solidFill>
                  <a:srgbClr val="333333"/>
                </a:solidFill>
                <a:latin typeface="Hiragino Kaku Gothic ProN"/>
              </a:rPr>
              <a:t>平均</a:t>
            </a:r>
            <a:r>
              <a:rPr lang="ja-JP" altLang="en-US" sz="3200" b="1" u="sng" dirty="0">
                <a:solidFill>
                  <a:srgbClr val="EAB200"/>
                </a:solidFill>
                <a:latin typeface="Hiragino Kaku Gothic ProN"/>
              </a:rPr>
              <a:t>流速</a:t>
            </a:r>
            <a:r>
              <a:rPr lang="ja-JP" altLang="en-US" sz="3200" dirty="0">
                <a:solidFill>
                  <a:srgbClr val="333333"/>
                </a:solidFill>
                <a:latin typeface="Hiragino Kaku Gothic ProN"/>
              </a:rPr>
              <a:t>・管の</a:t>
            </a:r>
            <a:r>
              <a:rPr lang="ja-JP" altLang="en-US" sz="3200" b="1" u="sng" dirty="0">
                <a:solidFill>
                  <a:srgbClr val="EAB200"/>
                </a:solidFill>
                <a:latin typeface="Hiragino Kaku Gothic ProN"/>
              </a:rPr>
              <a:t>長さ</a:t>
            </a:r>
            <a:r>
              <a:rPr lang="ja-JP" altLang="en-US" sz="3200" dirty="0">
                <a:solidFill>
                  <a:srgbClr val="333333"/>
                </a:solidFill>
                <a:latin typeface="Hiragino Kaku Gothic ProN"/>
              </a:rPr>
              <a:t>に</a:t>
            </a:r>
            <a:r>
              <a:rPr lang="ja-JP" altLang="en-US" sz="3200" b="1" u="sng" dirty="0">
                <a:solidFill>
                  <a:srgbClr val="EAB200"/>
                </a:solidFill>
                <a:latin typeface="Hiragino Kaku Gothic ProN"/>
              </a:rPr>
              <a:t>比例</a:t>
            </a:r>
            <a:br>
              <a:rPr lang="ja-JP" altLang="en-US" sz="3200" dirty="0"/>
            </a:br>
            <a:r>
              <a:rPr lang="ja-JP" altLang="en-US" sz="3200" dirty="0">
                <a:solidFill>
                  <a:srgbClr val="333333"/>
                </a:solidFill>
                <a:latin typeface="Hiragino Kaku Gothic ProN"/>
              </a:rPr>
              <a:t>管</a:t>
            </a:r>
            <a:r>
              <a:rPr lang="ja-JP" altLang="en-US" sz="3200" b="1" u="sng" dirty="0">
                <a:solidFill>
                  <a:srgbClr val="EAB200"/>
                </a:solidFill>
                <a:latin typeface="Hiragino Kaku Gothic ProN"/>
              </a:rPr>
              <a:t>内径の</a:t>
            </a:r>
            <a:r>
              <a:rPr lang="en-US" altLang="ja-JP" sz="3200" b="1" u="sng" dirty="0">
                <a:solidFill>
                  <a:srgbClr val="EAB200"/>
                </a:solidFill>
                <a:latin typeface="Hiragino Kaku Gothic ProN"/>
              </a:rPr>
              <a:t>2</a:t>
            </a:r>
            <a:r>
              <a:rPr lang="ja-JP" altLang="en-US" sz="3200" b="1" u="sng" dirty="0">
                <a:solidFill>
                  <a:srgbClr val="EAB200"/>
                </a:solidFill>
                <a:latin typeface="Hiragino Kaku Gothic ProN"/>
              </a:rPr>
              <a:t>乗</a:t>
            </a:r>
            <a:r>
              <a:rPr lang="ja-JP" altLang="en-US" sz="3200" dirty="0">
                <a:solidFill>
                  <a:srgbClr val="333333"/>
                </a:solidFill>
                <a:latin typeface="Hiragino Kaku Gothic ProN"/>
              </a:rPr>
              <a:t>に</a:t>
            </a:r>
            <a:r>
              <a:rPr lang="ja-JP" altLang="en-US" sz="3200" b="1" u="sng" dirty="0">
                <a:solidFill>
                  <a:srgbClr val="EAB200"/>
                </a:solidFill>
                <a:latin typeface="Hiragino Kaku Gothic ProN"/>
              </a:rPr>
              <a:t>反比例</a:t>
            </a:r>
            <a:br>
              <a:rPr lang="ja-JP" altLang="en-US" sz="3200" dirty="0"/>
            </a:br>
            <a:r>
              <a:rPr lang="ja-JP" altLang="en-US" sz="3200" b="1" u="sng" dirty="0">
                <a:solidFill>
                  <a:srgbClr val="EAB200"/>
                </a:solidFill>
                <a:latin typeface="Hiragino Kaku Gothic ProN"/>
              </a:rPr>
              <a:t>ハーゲンポアズイユの式</a:t>
            </a:r>
            <a:r>
              <a:rPr lang="ja-JP" altLang="en-US" sz="3200" dirty="0">
                <a:solidFill>
                  <a:srgbClr val="333333"/>
                </a:solidFill>
                <a:latin typeface="Hiragino Kaku Gothic ProN"/>
              </a:rPr>
              <a:t>で表す</a:t>
            </a:r>
            <a:endParaRPr lang="en-US" altLang="ja-JP" sz="3200" dirty="0">
              <a:solidFill>
                <a:srgbClr val="333333"/>
              </a:solidFill>
              <a:latin typeface="Hiragino Kaku Gothic ProN"/>
            </a:endParaRPr>
          </a:p>
          <a:p>
            <a:pPr marL="0" indent="0">
              <a:buNone/>
            </a:pPr>
            <a:endParaRPr lang="en-US" altLang="ja-JP" sz="3200" b="1" dirty="0">
              <a:solidFill>
                <a:srgbClr val="333333"/>
              </a:solidFill>
              <a:latin typeface="Hiragino Kaku Gothic ProN"/>
            </a:endParaRPr>
          </a:p>
          <a:p>
            <a:pPr marL="0" indent="0">
              <a:buNone/>
            </a:pPr>
            <a:r>
              <a:rPr lang="ja-JP" altLang="en-US" sz="3200" b="1" dirty="0">
                <a:solidFill>
                  <a:srgbClr val="333333"/>
                </a:solidFill>
                <a:latin typeface="Hiragino Kaku Gothic ProN"/>
              </a:rPr>
              <a:t>乱流の圧力損失</a:t>
            </a:r>
            <a:r>
              <a:rPr lang="ja-JP" altLang="en-US" sz="3200" b="1" dirty="0">
                <a:solidFill>
                  <a:srgbClr val="FF0000"/>
                </a:solidFill>
              </a:rPr>
              <a:t>　</a:t>
            </a:r>
            <a:endParaRPr lang="en-US" altLang="ja-JP" sz="3200" b="1" dirty="0">
              <a:solidFill>
                <a:srgbClr val="FF0000"/>
              </a:solidFill>
            </a:endParaRPr>
          </a:p>
          <a:p>
            <a:pPr marL="0" indent="0">
              <a:buNone/>
            </a:pPr>
            <a:r>
              <a:rPr lang="ja-JP" altLang="en-US" sz="3200" i="0" dirty="0">
                <a:solidFill>
                  <a:srgbClr val="333333"/>
                </a:solidFill>
                <a:effectLst/>
                <a:latin typeface="Hiragino Kaku Gothic ProN"/>
              </a:rPr>
              <a:t>平均</a:t>
            </a:r>
            <a:r>
              <a:rPr lang="ja-JP" altLang="en-US" sz="3200" b="1" i="0" u="sng" dirty="0">
                <a:solidFill>
                  <a:srgbClr val="EAB200"/>
                </a:solidFill>
                <a:effectLst/>
                <a:latin typeface="Hiragino Kaku Gothic ProN"/>
              </a:rPr>
              <a:t>流速の</a:t>
            </a:r>
            <a:r>
              <a:rPr lang="en-US" altLang="ja-JP" sz="3200" b="1" i="0" u="sng" dirty="0">
                <a:solidFill>
                  <a:srgbClr val="EAB200"/>
                </a:solidFill>
                <a:effectLst/>
                <a:latin typeface="Hiragino Kaku Gothic ProN"/>
              </a:rPr>
              <a:t>2</a:t>
            </a:r>
            <a:r>
              <a:rPr lang="ja-JP" altLang="en-US" sz="3200" b="1" i="0" u="sng" dirty="0">
                <a:solidFill>
                  <a:srgbClr val="EAB200"/>
                </a:solidFill>
                <a:effectLst/>
                <a:latin typeface="Hiragino Kaku Gothic ProN"/>
              </a:rPr>
              <a:t>乗</a:t>
            </a:r>
            <a:r>
              <a:rPr lang="ja-JP" altLang="en-US" sz="3200" i="0" dirty="0">
                <a:solidFill>
                  <a:srgbClr val="333333"/>
                </a:solidFill>
                <a:effectLst/>
                <a:latin typeface="Hiragino Kaku Gothic ProN"/>
              </a:rPr>
              <a:t>・管の</a:t>
            </a:r>
            <a:r>
              <a:rPr lang="ja-JP" altLang="en-US" sz="3200" b="1" i="0" u="sng" dirty="0">
                <a:solidFill>
                  <a:srgbClr val="EAB200"/>
                </a:solidFill>
                <a:effectLst/>
                <a:latin typeface="Hiragino Kaku Gothic ProN"/>
              </a:rPr>
              <a:t>長さ</a:t>
            </a:r>
            <a:r>
              <a:rPr lang="ja-JP" altLang="en-US" sz="3200" i="0" dirty="0">
                <a:solidFill>
                  <a:srgbClr val="333333"/>
                </a:solidFill>
                <a:effectLst/>
                <a:latin typeface="Hiragino Kaku Gothic ProN"/>
              </a:rPr>
              <a:t>に</a:t>
            </a:r>
            <a:r>
              <a:rPr lang="ja-JP" altLang="en-US" sz="3200" b="1" i="0" u="sng" dirty="0">
                <a:solidFill>
                  <a:srgbClr val="EAB200"/>
                </a:solidFill>
                <a:effectLst/>
                <a:latin typeface="Hiragino Kaku Gothic ProN"/>
              </a:rPr>
              <a:t>比例</a:t>
            </a:r>
            <a:br>
              <a:rPr lang="ja-JP" altLang="en-US" sz="3200" dirty="0"/>
            </a:br>
            <a:r>
              <a:rPr lang="ja-JP" altLang="en-US" sz="3200" i="0" dirty="0">
                <a:solidFill>
                  <a:srgbClr val="333333"/>
                </a:solidFill>
                <a:effectLst/>
                <a:latin typeface="Hiragino Kaku Gothic ProN"/>
              </a:rPr>
              <a:t>管</a:t>
            </a:r>
            <a:r>
              <a:rPr lang="ja-JP" altLang="en-US" sz="3200" b="1" i="0" u="sng" dirty="0">
                <a:solidFill>
                  <a:srgbClr val="EAB200"/>
                </a:solidFill>
                <a:effectLst/>
                <a:latin typeface="Hiragino Kaku Gothic ProN"/>
              </a:rPr>
              <a:t>内径</a:t>
            </a:r>
            <a:r>
              <a:rPr lang="ja-JP" altLang="en-US" sz="3200" i="0" dirty="0">
                <a:solidFill>
                  <a:srgbClr val="333333"/>
                </a:solidFill>
                <a:effectLst/>
                <a:latin typeface="Hiragino Kaku Gothic ProN"/>
              </a:rPr>
              <a:t>に</a:t>
            </a:r>
            <a:r>
              <a:rPr lang="ja-JP" altLang="en-US" sz="3200" b="1" i="0" u="sng" dirty="0">
                <a:solidFill>
                  <a:srgbClr val="EAB200"/>
                </a:solidFill>
                <a:effectLst/>
                <a:latin typeface="Hiragino Kaku Gothic ProN"/>
              </a:rPr>
              <a:t>反比例</a:t>
            </a:r>
            <a:br>
              <a:rPr lang="ja-JP" altLang="en-US" sz="3200" dirty="0"/>
            </a:br>
            <a:r>
              <a:rPr lang="ja-JP" altLang="en-US" sz="3200" b="1" i="0" u="sng" dirty="0">
                <a:solidFill>
                  <a:srgbClr val="EAB200"/>
                </a:solidFill>
                <a:effectLst/>
                <a:latin typeface="Hiragino Kaku Gothic ProN"/>
              </a:rPr>
              <a:t>ダルシー・ワイスバッハ</a:t>
            </a:r>
            <a:r>
              <a:rPr lang="ja-JP" altLang="en-US" sz="3200" i="0" dirty="0">
                <a:solidFill>
                  <a:srgbClr val="333333"/>
                </a:solidFill>
                <a:effectLst/>
                <a:latin typeface="Hiragino Kaku Gothic ProN"/>
              </a:rPr>
              <a:t>の式で表す</a:t>
            </a:r>
            <a:endParaRPr lang="ja-JP" altLang="en-US" sz="4400" dirty="0">
              <a:solidFill>
                <a:srgbClr val="FF0000"/>
              </a:solidFill>
            </a:endParaRP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圧力損失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22" name="L 字 21">
            <a:extLst>
              <a:ext uri="{FF2B5EF4-FFF2-40B4-BE49-F238E27FC236}">
                <a16:creationId xmlns:a16="http://schemas.microsoft.com/office/drawing/2014/main" id="{BEF793FF-4139-4A6B-9B56-C21847E637F8}"/>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6EE6A3CB-4B0C-4273-8A0B-B63A069D960E}"/>
              </a:ext>
            </a:extLst>
          </p:cNvPr>
          <p:cNvSpPr/>
          <p:nvPr/>
        </p:nvSpPr>
        <p:spPr>
          <a:xfrm rot="13518342">
            <a:off x="9863034"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A7A469BD-6BF0-449C-A6F6-E401E12DF767}"/>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3CF7FCC9-7A96-4B48-8FEE-D423CA887533}"/>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01D0D818-0655-49DC-8A13-3AC77163B5C7}"/>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D9738D87-CA86-48FB-BFE5-BC9377318169}"/>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5D23B261-769B-44EA-9197-4C90E09F1973}"/>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24425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27251" y="2766750"/>
            <a:ext cx="11157995" cy="584775"/>
          </a:xfrm>
          <a:prstGeom prst="rect">
            <a:avLst/>
          </a:prstGeom>
          <a:ln>
            <a:no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層流における管内の圧力損失は、平均流速に比例する</a:t>
            </a:r>
          </a:p>
        </p:txBody>
      </p:sp>
      <p:sp>
        <p:nvSpPr>
          <p:cNvPr id="15"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8" name="テキスト ボックス 7">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圧力損失</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262AE8D5-5790-4496-A6B1-E2FA77C014AB}"/>
              </a:ext>
            </a:extLst>
          </p:cNvPr>
          <p:cNvSpPr/>
          <p:nvPr/>
        </p:nvSpPr>
        <p:spPr>
          <a:xfrm>
            <a:off x="6604410" y="2634266"/>
            <a:ext cx="1625189" cy="638189"/>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L 字 9">
            <a:extLst>
              <a:ext uri="{FF2B5EF4-FFF2-40B4-BE49-F238E27FC236}">
                <a16:creationId xmlns:a16="http://schemas.microsoft.com/office/drawing/2014/main" id="{FFBBFEFA-BDBC-4D1B-84FB-1E0AFCC1FBD8}"/>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14A34CD4-551E-4CC6-9991-EFE68BD5E69C}"/>
              </a:ext>
            </a:extLst>
          </p:cNvPr>
          <p:cNvSpPr/>
          <p:nvPr/>
        </p:nvSpPr>
        <p:spPr>
          <a:xfrm rot="13518342">
            <a:off x="9863034" y="25745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4C6B36B4-68CC-4C36-9E7C-E6D7D2D0BCC3}"/>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60A31137-A194-4097-A4E1-6903F1C582FA}"/>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7BCD54A2-C24C-4125-9622-91206DD8CFC4}"/>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D5324F54-DDA0-4C9F-BC70-325C34F2CC35}"/>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ACBEB1A0-5950-4581-BA86-68B0AE0DE88C}"/>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2271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3794882"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3700217"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1271087624"/>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6" name="L 字 5">
            <a:extLst>
              <a:ext uri="{FF2B5EF4-FFF2-40B4-BE49-F238E27FC236}">
                <a16:creationId xmlns:a16="http://schemas.microsoft.com/office/drawing/2014/main" id="{35F1197B-99A6-4006-967F-7B31D595B764}"/>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 name="L 字 6">
            <a:extLst>
              <a:ext uri="{FF2B5EF4-FFF2-40B4-BE49-F238E27FC236}">
                <a16:creationId xmlns:a16="http://schemas.microsoft.com/office/drawing/2014/main" id="{0CB6EF60-8B82-443F-AA24-30088A261637}"/>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 name="L 字 7">
            <a:extLst>
              <a:ext uri="{FF2B5EF4-FFF2-40B4-BE49-F238E27FC236}">
                <a16:creationId xmlns:a16="http://schemas.microsoft.com/office/drawing/2014/main" id="{E5313C26-F771-4A1E-933E-BC90A1D0DC20}"/>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E3EDBDA0-2784-4FEB-892C-DFBF0164B097}"/>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FFA6EBA0-52DA-4A28-9583-E566E196A7E9}"/>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21E04A1D-0BA9-4914-84B1-A40C767C2097}"/>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2AC062FF-B519-4456-B9BD-1F3E6CE74D76}"/>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929338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7458823" y="2007459"/>
            <a:ext cx="4369432" cy="1307940"/>
          </a:xfrm>
          <a:prstGeom prst="ellipse">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87736" y="1704278"/>
            <a:ext cx="8014542" cy="2369635"/>
          </a:xfrm>
        </p:spPr>
        <p:txBody>
          <a:bodyPr>
            <a:normAutofit/>
          </a:bodyPr>
          <a:lstStyle/>
          <a:p>
            <a:pPr marL="0" indent="0">
              <a:buNone/>
            </a:pPr>
            <a:r>
              <a:rPr lang="ja-JP" altLang="en-US" b="1" dirty="0">
                <a:solidFill>
                  <a:srgbClr val="333333"/>
                </a:solidFill>
                <a:latin typeface="Hiragino Kaku Gothic ProN"/>
              </a:rPr>
              <a:t>◆レイノルズ数とは</a:t>
            </a:r>
            <a:endParaRPr lang="en-US" altLang="ja-JP" dirty="0">
              <a:solidFill>
                <a:srgbClr val="333333"/>
              </a:solidFill>
              <a:latin typeface="Hiragino Kaku Gothic ProN"/>
            </a:endParaRPr>
          </a:p>
          <a:p>
            <a:pPr marL="0" indent="0">
              <a:buNone/>
            </a:pPr>
            <a:r>
              <a:rPr lang="ja-JP" altLang="en-US" sz="2000" dirty="0">
                <a:solidFill>
                  <a:srgbClr val="333333"/>
                </a:solidFill>
                <a:latin typeface="Hiragino Kaku Gothic ProN"/>
              </a:rPr>
              <a:t>　</a:t>
            </a:r>
            <a:r>
              <a:rPr lang="ja-JP" altLang="en-US" sz="2400" u="sng" dirty="0">
                <a:solidFill>
                  <a:srgbClr val="333333"/>
                </a:solidFill>
                <a:latin typeface="Hiragino Kaku Gothic ProN"/>
              </a:rPr>
              <a:t>流体の流れの乱れ度を表す数値</a:t>
            </a:r>
            <a:endParaRPr lang="en-US" altLang="ja-JP" sz="800" b="1" u="sng" dirty="0">
              <a:solidFill>
                <a:srgbClr val="333333"/>
              </a:solidFill>
              <a:latin typeface="Hiragino Kaku Gothic ProN"/>
            </a:endParaRPr>
          </a:p>
          <a:p>
            <a:pPr marL="0" indent="0">
              <a:buNone/>
            </a:pPr>
            <a:r>
              <a:rPr lang="ja-JP" altLang="en-US" sz="2400" dirty="0"/>
              <a:t>　レイノルズ数が小さい＝乱れがない流れ＝層流</a:t>
            </a:r>
            <a:endParaRPr lang="en-US" altLang="ja-JP" sz="2400" dirty="0"/>
          </a:p>
          <a:p>
            <a:pPr marL="0" indent="0">
              <a:buNone/>
            </a:pPr>
            <a:r>
              <a:rPr lang="ja-JP" altLang="en-US" sz="2400" dirty="0"/>
              <a:t>　レイノルズ数が大きい＝乱れがある流れ＝乱流</a:t>
            </a:r>
            <a:endParaRPr lang="en-US" altLang="ja-JP" sz="2400" dirty="0"/>
          </a:p>
          <a:p>
            <a:pPr marL="0" indent="0">
              <a:buNone/>
            </a:pPr>
            <a:r>
              <a:rPr lang="ja-JP" altLang="en-US" sz="2400" b="1" dirty="0">
                <a:solidFill>
                  <a:srgbClr val="FF0000"/>
                </a:solidFill>
              </a:rPr>
              <a:t>　</a:t>
            </a: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grpSp>
        <p:nvGrpSpPr>
          <p:cNvPr id="13" name="グループ化 12"/>
          <p:cNvGrpSpPr/>
          <p:nvPr/>
        </p:nvGrpSpPr>
        <p:grpSpPr>
          <a:xfrm>
            <a:off x="410425" y="3769688"/>
            <a:ext cx="7317387" cy="2821989"/>
            <a:chOff x="410424" y="3718560"/>
            <a:chExt cx="5236615" cy="2821989"/>
          </a:xfrm>
        </p:grpSpPr>
        <p:sp>
          <p:nvSpPr>
            <p:cNvPr id="14"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410424" y="3718560"/>
              <a:ext cx="4945482" cy="2805946"/>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rPr>
                <a:t>計算式</a:t>
              </a: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15" name="テキスト ボックス 14"/>
                <p:cNvSpPr txBox="1"/>
                <p:nvPr/>
              </p:nvSpPr>
              <p:spPr>
                <a:xfrm>
                  <a:off x="563352" y="4083362"/>
                  <a:ext cx="2012763" cy="1254895"/>
                </a:xfrm>
                <a:prstGeom prst="rect">
                  <a:avLst/>
                </a:prstGeom>
                <a:noFill/>
              </p:spPr>
              <p:txBody>
                <a:bodyPr wrap="square" rtlCol="0">
                  <a:spAutoFit/>
                </a:bodyPr>
                <a:lstStyle/>
                <a:p>
                  <a:r>
                    <a:rPr lang="en-US" altLang="ja-JP" sz="36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36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4800" b="1" i="1">
                              <a:solidFill>
                                <a:schemeClr val="accent1">
                                  <a:lumMod val="75000"/>
                                </a:schemeClr>
                              </a:solidFill>
                              <a:latin typeface="Cambria Math" panose="02040503050406030204" pitchFamily="18" charset="0"/>
                            </a:rPr>
                          </m:ctrlPr>
                        </m:fPr>
                        <m:num>
                          <m:r>
                            <a:rPr lang="en-US" altLang="ja-JP" sz="4800" b="1" i="1" smtClean="0">
                              <a:solidFill>
                                <a:schemeClr val="accent1">
                                  <a:lumMod val="75000"/>
                                </a:schemeClr>
                              </a:solidFill>
                              <a:latin typeface="Cambria Math"/>
                            </a:rPr>
                            <m:t>𝝆</m:t>
                          </m:r>
                          <m:r>
                            <a:rPr lang="en-US" altLang="ja-JP" sz="4800" b="1" i="1" smtClean="0">
                              <a:solidFill>
                                <a:schemeClr val="accent1">
                                  <a:lumMod val="75000"/>
                                </a:schemeClr>
                              </a:solidFill>
                              <a:latin typeface="Cambria Math"/>
                            </a:rPr>
                            <m:t>×</m:t>
                          </m:r>
                          <m:r>
                            <a:rPr lang="en-US" altLang="ja-JP" sz="4800" b="1" i="1" smtClean="0">
                              <a:solidFill>
                                <a:schemeClr val="accent1">
                                  <a:lumMod val="75000"/>
                                </a:schemeClr>
                              </a:solidFill>
                              <a:latin typeface="Cambria Math"/>
                            </a:rPr>
                            <m:t>𝒖</m:t>
                          </m:r>
                          <m:r>
                            <a:rPr lang="en-US" altLang="ja-JP" sz="4800" b="1" i="1" smtClean="0">
                              <a:solidFill>
                                <a:schemeClr val="accent1">
                                  <a:lumMod val="75000"/>
                                </a:schemeClr>
                              </a:solidFill>
                              <a:latin typeface="Cambria Math"/>
                            </a:rPr>
                            <m:t>×</m:t>
                          </m:r>
                          <m:r>
                            <a:rPr lang="en-US" altLang="ja-JP" sz="4800" b="1" i="1" smtClean="0">
                              <a:solidFill>
                                <a:schemeClr val="accent1">
                                  <a:lumMod val="75000"/>
                                </a:schemeClr>
                              </a:solidFill>
                              <a:latin typeface="Cambria Math"/>
                            </a:rPr>
                            <m:t>𝒅</m:t>
                          </m:r>
                        </m:num>
                        <m:den>
                          <m:r>
                            <a:rPr lang="en-US" altLang="ja-JP" sz="4800" b="1" i="1" smtClean="0">
                              <a:solidFill>
                                <a:schemeClr val="accent1">
                                  <a:lumMod val="75000"/>
                                </a:schemeClr>
                              </a:solidFill>
                              <a:latin typeface="Cambria Math"/>
                            </a:rPr>
                            <m:t>𝝁</m:t>
                          </m:r>
                        </m:den>
                      </m:f>
                    </m:oMath>
                  </a14:m>
                  <a:endParaRPr kumimoji="1" lang="ja-JP" altLang="en-US" sz="4800" dirty="0">
                    <a:latin typeface="メイリオ" panose="020B0604030504040204" pitchFamily="50" charset="-128"/>
                    <a:ea typeface="メイリオ" panose="020B0604030504040204" pitchFamily="50" charset="-128"/>
                  </a:endParaRPr>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563352" y="4083362"/>
                  <a:ext cx="2012763" cy="1254895"/>
                </a:xfrm>
                <a:prstGeom prst="rect">
                  <a:avLst/>
                </a:prstGeom>
                <a:blipFill rotWithShape="1">
                  <a:blip r:embed="rId3"/>
                  <a:stretch>
                    <a:fillRect l="-6494"/>
                  </a:stretch>
                </a:blipFill>
              </p:spPr>
              <p:txBody>
                <a:bodyPr/>
                <a:lstStyle/>
                <a:p>
                  <a:r>
                    <a:rPr lang="ja-JP" altLang="en-US">
                      <a:noFill/>
                    </a:rPr>
                    <a:t> </a:t>
                  </a:r>
                </a:p>
              </p:txBody>
            </p:sp>
          </mc:Fallback>
        </mc:AlternateContent>
        <p:sp>
          <p:nvSpPr>
            <p:cNvPr id="16" name="テキスト ボックス 15"/>
            <p:cNvSpPr txBox="1"/>
            <p:nvPr/>
          </p:nvSpPr>
          <p:spPr>
            <a:xfrm>
              <a:off x="563352" y="5386387"/>
              <a:ext cx="5083687" cy="1154162"/>
            </a:xfrm>
            <a:prstGeom prst="rect">
              <a:avLst/>
            </a:prstGeom>
            <a:noFill/>
          </p:spPr>
          <p:txBody>
            <a:bodyPr wrap="square" rtlCol="0">
              <a:spAutoFit/>
            </a:bodyPr>
            <a:lstStyle/>
            <a:p>
              <a:r>
                <a:rPr lang="en-US" altLang="ja-JP" sz="2000" b="1" dirty="0">
                  <a:latin typeface="メイリオ" panose="020B0604030504040204" pitchFamily="50" charset="-128"/>
                  <a:ea typeface="メイリオ" panose="020B0604030504040204" pitchFamily="50" charset="-128"/>
                </a:rPr>
                <a:t>Re</a:t>
              </a:r>
              <a:r>
                <a:rPr lang="ja-JP" altLang="en-US" sz="2000" b="1" dirty="0">
                  <a:latin typeface="メイリオ" panose="020B0604030504040204" pitchFamily="50" charset="-128"/>
                  <a:ea typeface="メイリオ" panose="020B0604030504040204" pitchFamily="50" charset="-128"/>
                </a:rPr>
                <a:t>：レイノルズ数　</a:t>
              </a:r>
              <a:r>
                <a:rPr lang="en-US" altLang="ja-JP" sz="2000" b="1" dirty="0">
                  <a:latin typeface="メイリオ" panose="020B0604030504040204" pitchFamily="50" charset="-128"/>
                  <a:ea typeface="メイリオ" panose="020B0604030504040204" pitchFamily="50" charset="-128"/>
                </a:rPr>
                <a:t>μ</a:t>
              </a:r>
              <a:r>
                <a:rPr lang="ja-JP" altLang="en-US" sz="2000" b="1" dirty="0">
                  <a:latin typeface="メイリオ" panose="020B0604030504040204" pitchFamily="50" charset="-128"/>
                  <a:ea typeface="メイリオ" panose="020B0604030504040204" pitchFamily="50" charset="-128"/>
                </a:rPr>
                <a:t>（ミュー）：粘度　</a:t>
              </a:r>
              <a:r>
                <a:rPr lang="en-US" altLang="ja-JP" sz="2000" b="1" dirty="0">
                  <a:latin typeface="メイリオ" panose="020B0604030504040204" pitchFamily="50" charset="-128"/>
                  <a:ea typeface="メイリオ" panose="020B0604030504040204" pitchFamily="50" charset="-128"/>
                </a:rPr>
                <a:t>u</a:t>
              </a:r>
              <a:r>
                <a:rPr lang="ja-JP" altLang="en-US" sz="2000" b="1" dirty="0">
                  <a:latin typeface="メイリオ" panose="020B0604030504040204" pitchFamily="50" charset="-128"/>
                  <a:ea typeface="メイリオ" panose="020B0604030504040204" pitchFamily="50" charset="-128"/>
                </a:rPr>
                <a:t>：速度</a:t>
              </a:r>
              <a:r>
                <a:rPr lang="en-US" altLang="ja-JP" sz="2000" b="1" dirty="0">
                  <a:solidFill>
                    <a:srgbClr val="FF0000"/>
                  </a:solidFill>
                  <a:latin typeface="メイリオ" panose="020B0604030504040204" pitchFamily="50" charset="-128"/>
                  <a:ea typeface="メイリオ" panose="020B0604030504040204" pitchFamily="50" charset="-128"/>
                </a:rPr>
                <a:t>(m/s)</a:t>
              </a:r>
              <a:endParaRPr lang="en-US" altLang="ja-JP" sz="2000" b="1" dirty="0">
                <a:latin typeface="メイリオ" panose="020B0604030504040204" pitchFamily="50" charset="-128"/>
                <a:ea typeface="メイリオ" panose="020B0604030504040204" pitchFamily="50" charset="-128"/>
              </a:endParaRPr>
            </a:p>
            <a:p>
              <a:endParaRPr lang="en-US" altLang="ja-JP" sz="900" b="1" dirty="0">
                <a:latin typeface="メイリオ" panose="020B0604030504040204" pitchFamily="50" charset="-128"/>
                <a:ea typeface="メイリオ" panose="020B0604030504040204" pitchFamily="50" charset="-128"/>
              </a:endParaRPr>
            </a:p>
            <a:p>
              <a:r>
                <a:rPr lang="el-GR" altLang="ja-JP" sz="2000" b="1" dirty="0">
                  <a:latin typeface="メイリオ" panose="020B0604030504040204" pitchFamily="50" charset="-128"/>
                  <a:ea typeface="メイリオ" panose="020B0604030504040204" pitchFamily="50" charset="-128"/>
                </a:rPr>
                <a:t>ρ </a:t>
              </a:r>
              <a:r>
                <a:rPr lang="ja-JP" altLang="en-US" sz="2000" b="1" dirty="0">
                  <a:latin typeface="メイリオ" panose="020B0604030504040204" pitchFamily="50" charset="-128"/>
                  <a:ea typeface="メイリオ" panose="020B0604030504040204" pitchFamily="50" charset="-128"/>
                </a:rPr>
                <a:t>（ロー）</a:t>
              </a:r>
              <a:r>
                <a:rPr lang="ja-JP" altLang="el-GR"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密度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d</a:t>
              </a:r>
              <a:r>
                <a:rPr lang="ja-JP" altLang="en-US" sz="2000" b="1" dirty="0">
                  <a:latin typeface="メイリオ" panose="020B0604030504040204" pitchFamily="50" charset="-128"/>
                  <a:ea typeface="メイリオ" panose="020B0604030504040204" pitchFamily="50" charset="-128"/>
                </a:rPr>
                <a:t>：管径</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　</a:t>
              </a:r>
              <a:endParaRPr lang="en-US" altLang="ja-JP" sz="2000" b="1" dirty="0">
                <a:solidFill>
                  <a:srgbClr val="FF0000"/>
                </a:solidFill>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ν</a:t>
              </a:r>
              <a:r>
                <a:rPr lang="ja-JP" altLang="en-US" sz="2000" b="1" dirty="0">
                  <a:latin typeface="メイリオ" panose="020B0604030504040204" pitchFamily="50" charset="-128"/>
                  <a:ea typeface="メイリオ" panose="020B0604030504040204" pitchFamily="50" charset="-128"/>
                </a:rPr>
                <a:t>（ニュー）：動粘度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/s)</a:t>
              </a:r>
              <a:endParaRPr lang="ja-JP" altLang="en-US" sz="2000" b="1" dirty="0">
                <a:latin typeface="メイリオ" panose="020B0604030504040204" pitchFamily="50" charset="-128"/>
                <a:ea typeface="メイリオ" panose="020B0604030504040204" pitchFamily="50" charset="-128"/>
              </a:endParaRPr>
            </a:p>
          </p:txBody>
        </p:sp>
        <mc:AlternateContent xmlns:mc="http://schemas.openxmlformats.org/markup-compatibility/2006" xmlns:a14="http://schemas.microsoft.com/office/drawing/2010/main">
          <mc:Choice Requires="a14">
            <p:sp>
              <p:nvSpPr>
                <p:cNvPr id="20" name="テキスト ボックス 19"/>
                <p:cNvSpPr txBox="1"/>
                <p:nvPr/>
              </p:nvSpPr>
              <p:spPr>
                <a:xfrm>
                  <a:off x="3343143" y="4083360"/>
                  <a:ext cx="2012763" cy="1170449"/>
                </a:xfrm>
                <a:prstGeom prst="rect">
                  <a:avLst/>
                </a:prstGeom>
                <a:noFill/>
              </p:spPr>
              <p:txBody>
                <a:bodyPr wrap="square" rtlCol="0">
                  <a:spAutoFit/>
                </a:bodyPr>
                <a:lstStyle/>
                <a:p>
                  <a:r>
                    <a:rPr lang="en-US" altLang="ja-JP" sz="36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36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4800" b="1" i="1">
                              <a:solidFill>
                                <a:schemeClr val="accent1">
                                  <a:lumMod val="75000"/>
                                </a:schemeClr>
                              </a:solidFill>
                              <a:latin typeface="Cambria Math" panose="02040503050406030204" pitchFamily="18" charset="0"/>
                            </a:rPr>
                          </m:ctrlPr>
                        </m:fPr>
                        <m:num>
                          <m:r>
                            <a:rPr lang="en-US" altLang="ja-JP" sz="4800" b="1" i="1" smtClean="0">
                              <a:solidFill>
                                <a:schemeClr val="accent1">
                                  <a:lumMod val="75000"/>
                                </a:schemeClr>
                              </a:solidFill>
                              <a:latin typeface="Cambria Math"/>
                            </a:rPr>
                            <m:t>𝒖</m:t>
                          </m:r>
                          <m:r>
                            <a:rPr lang="en-US" altLang="ja-JP" sz="4800" b="1" i="1" smtClean="0">
                              <a:solidFill>
                                <a:schemeClr val="accent1">
                                  <a:lumMod val="75000"/>
                                </a:schemeClr>
                              </a:solidFill>
                              <a:latin typeface="Cambria Math"/>
                            </a:rPr>
                            <m:t>×</m:t>
                          </m:r>
                          <m:r>
                            <a:rPr lang="en-US" altLang="ja-JP" sz="4800" b="1" i="1" smtClean="0">
                              <a:solidFill>
                                <a:schemeClr val="accent1">
                                  <a:lumMod val="75000"/>
                                </a:schemeClr>
                              </a:solidFill>
                              <a:latin typeface="Cambria Math"/>
                            </a:rPr>
                            <m:t>𝒅</m:t>
                          </m:r>
                        </m:num>
                        <m:den>
                          <m:r>
                            <a:rPr lang="en-US" altLang="ja-JP" sz="4800" b="1" i="1" smtClean="0">
                              <a:solidFill>
                                <a:schemeClr val="accent1">
                                  <a:lumMod val="75000"/>
                                </a:schemeClr>
                              </a:solidFill>
                              <a:latin typeface="Cambria Math"/>
                            </a:rPr>
                            <m:t>𝒗</m:t>
                          </m:r>
                        </m:den>
                      </m:f>
                    </m:oMath>
                  </a14:m>
                  <a:endParaRPr kumimoji="1" lang="ja-JP" altLang="en-US" sz="4800" dirty="0">
                    <a:latin typeface="メイリオ" panose="020B0604030504040204" pitchFamily="50" charset="-128"/>
                    <a:ea typeface="メイリオ" panose="020B0604030504040204" pitchFamily="50" charset="-128"/>
                  </a:endParaRPr>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3343143" y="4083360"/>
                  <a:ext cx="2012763" cy="1170449"/>
                </a:xfrm>
                <a:prstGeom prst="rect">
                  <a:avLst/>
                </a:prstGeom>
                <a:blipFill rotWithShape="1">
                  <a:blip r:embed="rId4"/>
                  <a:stretch>
                    <a:fillRect l="-6725" b="-5729"/>
                  </a:stretch>
                </a:blipFill>
              </p:spPr>
              <p:txBody>
                <a:bodyPr/>
                <a:lstStyle/>
                <a:p>
                  <a:r>
                    <a:rPr lang="ja-JP" altLang="en-US">
                      <a:noFill/>
                    </a:rPr>
                    <a:t> </a:t>
                  </a:r>
                </a:p>
              </p:txBody>
            </p:sp>
          </mc:Fallback>
        </mc:AlternateContent>
      </p:grpSp>
      <p:sp>
        <p:nvSpPr>
          <p:cNvPr id="18" name="正方形/長方形 17"/>
          <p:cNvSpPr/>
          <p:nvPr/>
        </p:nvSpPr>
        <p:spPr>
          <a:xfrm>
            <a:off x="7690147" y="5304937"/>
            <a:ext cx="4205249" cy="1200329"/>
          </a:xfrm>
          <a:prstGeom prst="rect">
            <a:avLst/>
          </a:prstGeom>
          <a:ln>
            <a:noFill/>
          </a:ln>
        </p:spPr>
        <p:txBody>
          <a:bodyPr wrap="square">
            <a:spAutoFit/>
          </a:bodyPr>
          <a:lstStyle/>
          <a:p>
            <a:r>
              <a:rPr lang="ja-JP" altLang="en-US" dirty="0">
                <a:latin typeface="メイリオ" panose="020B0604030504040204" pitchFamily="50" charset="-128"/>
                <a:ea typeface="メイリオ" panose="020B0604030504040204" pitchFamily="50" charset="-128"/>
              </a:rPr>
              <a:t>イメージ</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・粘度が高いほど、乱れにくい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・密度が高いほど、乱れやすい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・管径が大きいほど、乱れやすい</a:t>
            </a:r>
          </a:p>
        </p:txBody>
      </p:sp>
      <p:sp>
        <p:nvSpPr>
          <p:cNvPr id="21" name="正方形/長方形 20"/>
          <p:cNvSpPr/>
          <p:nvPr/>
        </p:nvSpPr>
        <p:spPr>
          <a:xfrm>
            <a:off x="7755686" y="2372510"/>
            <a:ext cx="4205249" cy="646331"/>
          </a:xfrm>
          <a:prstGeom prst="rect">
            <a:avLst/>
          </a:prstGeom>
          <a:ln>
            <a:noFill/>
          </a:ln>
        </p:spPr>
        <p:txBody>
          <a:bodyPr wrap="square">
            <a:spAutoFit/>
          </a:bodyPr>
          <a:lstStyle/>
          <a:p>
            <a:r>
              <a:rPr lang="ja-JP" altLang="en-US" dirty="0">
                <a:latin typeface="メイリオ" panose="020B0604030504040204" pitchFamily="50" charset="-128"/>
                <a:ea typeface="メイリオ" panose="020B0604030504040204" pitchFamily="50" charset="-128"/>
              </a:rPr>
              <a:t>層流⇒乱流へ遷移するときの値を</a:t>
            </a:r>
            <a:endParaRPr lang="en-US" altLang="ja-JP" dirty="0">
              <a:latin typeface="メイリオ" panose="020B0604030504040204" pitchFamily="50" charset="-128"/>
              <a:ea typeface="メイリオ" panose="020B0604030504040204" pitchFamily="50" charset="-128"/>
            </a:endParaRPr>
          </a:p>
          <a:p>
            <a:r>
              <a:rPr lang="ja-JP" altLang="en-US" b="1" dirty="0">
                <a:solidFill>
                  <a:schemeClr val="accent4"/>
                </a:solidFill>
                <a:latin typeface="メイリオ" panose="020B0604030504040204" pitchFamily="50" charset="-128"/>
                <a:ea typeface="メイリオ" panose="020B0604030504040204" pitchFamily="50" charset="-128"/>
              </a:rPr>
              <a:t>臨界レイノルズ数</a:t>
            </a:r>
            <a:r>
              <a:rPr lang="ja-JP" altLang="en-US" dirty="0">
                <a:latin typeface="メイリオ" panose="020B0604030504040204" pitchFamily="50" charset="-128"/>
                <a:ea typeface="メイリオ" panose="020B0604030504040204" pitchFamily="50" charset="-128"/>
              </a:rPr>
              <a:t>という。</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約</a:t>
            </a:r>
            <a:r>
              <a:rPr lang="en-US" altLang="ja-JP" dirty="0">
                <a:latin typeface="メイリオ" panose="020B0604030504040204" pitchFamily="50" charset="-128"/>
                <a:ea typeface="メイリオ" panose="020B0604030504040204" pitchFamily="50" charset="-128"/>
              </a:rPr>
              <a:t>2300)</a:t>
            </a:r>
          </a:p>
        </p:txBody>
      </p:sp>
      <p:sp>
        <p:nvSpPr>
          <p:cNvPr id="19" name="正方形/長方形 18">
            <a:extLst>
              <a:ext uri="{FF2B5EF4-FFF2-40B4-BE49-F238E27FC236}">
                <a16:creationId xmlns:a16="http://schemas.microsoft.com/office/drawing/2014/main" id="{6A7E4351-5B50-43F3-B012-8EA4D9AA181B}"/>
              </a:ext>
            </a:extLst>
          </p:cNvPr>
          <p:cNvSpPr/>
          <p:nvPr/>
        </p:nvSpPr>
        <p:spPr>
          <a:xfrm>
            <a:off x="7613916" y="3890618"/>
            <a:ext cx="4205249" cy="923330"/>
          </a:xfrm>
          <a:prstGeom prst="rect">
            <a:avLst/>
          </a:prstGeom>
          <a:ln>
            <a:noFill/>
          </a:ln>
        </p:spPr>
        <p:txBody>
          <a:bodyPr wrap="square">
            <a:spAutoFit/>
          </a:bodyPr>
          <a:lstStyle/>
          <a:p>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レイノルズ数は、</a:t>
            </a:r>
            <a:endParaRPr lang="en-US" altLang="ja-JP" dirty="0">
              <a:latin typeface="メイリオ" panose="020B0604030504040204" pitchFamily="50" charset="-128"/>
              <a:ea typeface="メイリオ" panose="020B0604030504040204" pitchFamily="50" charset="-128"/>
            </a:endParaRPr>
          </a:p>
          <a:p>
            <a:r>
              <a:rPr lang="ja-JP" altLang="en-US" i="0" dirty="0">
                <a:solidFill>
                  <a:srgbClr val="333333"/>
                </a:solidFill>
                <a:effectLst/>
                <a:latin typeface="メイリオ" panose="020B0604030504040204" pitchFamily="50" charset="-128"/>
                <a:ea typeface="メイリオ" panose="020B0604030504040204" pitchFamily="50" charset="-128"/>
              </a:rPr>
              <a:t>管の内径、平均流速、密度に</a:t>
            </a:r>
            <a:r>
              <a:rPr lang="ja-JP" altLang="en-US" b="1" i="0" dirty="0">
                <a:effectLst/>
                <a:latin typeface="メイリオ" panose="020B0604030504040204" pitchFamily="50" charset="-128"/>
                <a:ea typeface="メイリオ" panose="020B0604030504040204" pitchFamily="50" charset="-128"/>
              </a:rPr>
              <a:t>比例</a:t>
            </a:r>
            <a:r>
              <a:rPr lang="ja-JP" altLang="en-US" i="0" dirty="0">
                <a:solidFill>
                  <a:srgbClr val="333333"/>
                </a:solidFill>
                <a:effectLst/>
                <a:latin typeface="メイリオ" panose="020B0604030504040204" pitchFamily="50" charset="-128"/>
                <a:ea typeface="メイリオ" panose="020B0604030504040204" pitchFamily="50" charset="-128"/>
              </a:rPr>
              <a:t>し、粘度、動粘度に</a:t>
            </a:r>
            <a:r>
              <a:rPr lang="ja-JP" altLang="en-US" b="1" i="0" dirty="0">
                <a:effectLst/>
                <a:latin typeface="メイリオ" panose="020B0604030504040204" pitchFamily="50" charset="-128"/>
                <a:ea typeface="メイリオ" panose="020B0604030504040204" pitchFamily="50" charset="-128"/>
              </a:rPr>
              <a:t>反比例</a:t>
            </a:r>
            <a:r>
              <a:rPr lang="ja-JP" altLang="en-US" i="0" dirty="0">
                <a:solidFill>
                  <a:srgbClr val="333333"/>
                </a:solidFill>
                <a:effectLst/>
                <a:latin typeface="メイリオ" panose="020B0604030504040204" pitchFamily="50" charset="-128"/>
                <a:ea typeface="メイリオ" panose="020B0604030504040204" pitchFamily="50" charset="-128"/>
              </a:rPr>
              <a:t>する</a:t>
            </a:r>
            <a:endParaRPr lang="ja-JP" altLang="en-US" dirty="0">
              <a:latin typeface="メイリオ" panose="020B0604030504040204" pitchFamily="50" charset="-128"/>
              <a:ea typeface="メイリオ" panose="020B0604030504040204" pitchFamily="50" charset="-128"/>
            </a:endParaRPr>
          </a:p>
        </p:txBody>
      </p:sp>
      <p:sp>
        <p:nvSpPr>
          <p:cNvPr id="22" name="L 字 21">
            <a:extLst>
              <a:ext uri="{FF2B5EF4-FFF2-40B4-BE49-F238E27FC236}">
                <a16:creationId xmlns:a16="http://schemas.microsoft.com/office/drawing/2014/main" id="{79CF5909-D4D3-40C6-AB39-40CF8B05B7A2}"/>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1346FC0E-B3BD-4C57-870C-D060D2252F34}"/>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5559B876-CFCC-49B1-92AE-AF0D79169ACA}"/>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695E12B2-E4C7-4718-A42F-611165DB6E8C}"/>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574FFF9F-6A96-4840-ACE9-B1A61E1520FC}"/>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976F296C-5AAB-4515-AD30-AA50E2440901}"/>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9D4F8E7E-FBE4-4085-B9A9-211C3896ABF8}"/>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08697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2982122" y="5605918"/>
            <a:ext cx="1385452" cy="584775"/>
          </a:xfrm>
        </p:spPr>
        <p:txBody>
          <a:bodyPr>
            <a:normAutofit lnSpcReduction="10000"/>
          </a:bodyPr>
          <a:lstStyle/>
          <a:p>
            <a:pPr marL="0" indent="0">
              <a:buNone/>
            </a:pPr>
            <a:r>
              <a:rPr lang="ja-JP" altLang="en-US" sz="3600" b="1" dirty="0">
                <a:solidFill>
                  <a:srgbClr val="333333"/>
                </a:solidFill>
                <a:latin typeface="Hiragino Kaku Gothic ProN"/>
              </a:rPr>
              <a:t>気体</a:t>
            </a:r>
            <a:endParaRPr lang="ja-JP" altLang="en-US" b="1"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https://1.bp.blogspot.com/-AeO86rIalB4/VOsW7cIrsyI/AAAAAAAAryQ/-CP4rji3lo8/s800/air_kuu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7559" y="3030910"/>
            <a:ext cx="2495341" cy="24797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1.bp.blogspot.com/-SPNM-sKcp3w/VOsXOvJOpoI/AAAAAAAAr2w/S3DBC5_woaA/s800/water_shizuk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99006" y="3030911"/>
            <a:ext cx="1983760" cy="2164650"/>
          </a:xfrm>
          <a:prstGeom prst="rect">
            <a:avLst/>
          </a:prstGeom>
          <a:noFill/>
          <a:extLst>
            <a:ext uri="{909E8E84-426E-40DD-AFC4-6F175D3DCCD1}">
              <a14:hiddenFill xmlns:a14="http://schemas.microsoft.com/office/drawing/2010/main">
                <a:solidFill>
                  <a:srgbClr val="FFFFFF"/>
                </a:solidFill>
              </a14:hiddenFill>
            </a:ext>
          </a:extLst>
        </p:spPr>
      </p:pic>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915296" y="1982729"/>
            <a:ext cx="10515600" cy="58477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a:solidFill>
                  <a:srgbClr val="333333"/>
                </a:solidFill>
                <a:latin typeface="Hiragino Kaku Gothic ProN"/>
              </a:rPr>
              <a:t>一定の形を持たず、力を加えると変形して流れる物質。</a:t>
            </a:r>
            <a:endParaRPr lang="ja-JP" altLang="en-US" dirty="0"/>
          </a:p>
        </p:txBody>
      </p:sp>
      <p:sp>
        <p:nvSpPr>
          <p:cNvPr id="1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098160" y="5605918"/>
            <a:ext cx="1385452" cy="5847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dirty="0">
                <a:solidFill>
                  <a:srgbClr val="333333"/>
                </a:solidFill>
                <a:latin typeface="Hiragino Kaku Gothic ProN"/>
              </a:rPr>
              <a:t>液体</a:t>
            </a:r>
            <a:endParaRPr lang="ja-JP" altLang="en-US" b="1" dirty="0"/>
          </a:p>
        </p:txBody>
      </p:sp>
      <p:sp>
        <p:nvSpPr>
          <p:cNvPr id="12" name="テキスト ボックス 11">
            <a:extLst>
              <a:ext uri="{FF2B5EF4-FFF2-40B4-BE49-F238E27FC236}">
                <a16:creationId xmlns:a16="http://schemas.microsoft.com/office/drawing/2014/main" id="{B9AD6A8A-DBDC-46F1-B823-4412D6C42AB8}"/>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流体</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5" name="L 字 14">
            <a:extLst>
              <a:ext uri="{FF2B5EF4-FFF2-40B4-BE49-F238E27FC236}">
                <a16:creationId xmlns:a16="http://schemas.microsoft.com/office/drawing/2014/main" id="{7A8A27F4-FEEB-4EE8-B383-A187999BCE29}"/>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01DB8227-8BAE-4513-B6AB-D381EAD9F378}"/>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56D3B080-BA47-46F5-8DB9-3F2E094AA734}"/>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8E2E8F95-0AEA-42A1-ACAD-6E757BD6E476}"/>
              </a:ext>
            </a:extLst>
          </p:cNvPr>
          <p:cNvSpPr/>
          <p:nvPr/>
        </p:nvSpPr>
        <p:spPr>
          <a:xfrm rot="13518342">
            <a:off x="9281797"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8FC529CE-1A6F-477B-BD5C-6D3B9CB9F961}"/>
              </a:ext>
            </a:extLst>
          </p:cNvPr>
          <p:cNvSpPr/>
          <p:nvPr/>
        </p:nvSpPr>
        <p:spPr>
          <a:xfrm rot="13518342">
            <a:off x="8991179"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83ED2734-78DD-4949-929B-14B1C3F1782A}"/>
              </a:ext>
            </a:extLst>
          </p:cNvPr>
          <p:cNvSpPr/>
          <p:nvPr/>
        </p:nvSpPr>
        <p:spPr>
          <a:xfrm rot="13518342">
            <a:off x="8698807" y="27857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6E9CAAFD-F735-42C2-AEB1-55D9CB94AECA}"/>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714088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2"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3" name="正方形/長方形 12"/>
          <p:cNvSpPr/>
          <p:nvPr/>
        </p:nvSpPr>
        <p:spPr>
          <a:xfrm>
            <a:off x="427251" y="2766750"/>
            <a:ext cx="11157995" cy="1077218"/>
          </a:xfrm>
          <a:prstGeom prst="rect">
            <a:avLst/>
          </a:prstGeom>
          <a:ln>
            <a:no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直円管内の流れでは、レイノルズ数がある値以上となると</a:t>
            </a:r>
            <a:endParaRPr lang="en-US" altLang="ja-JP" sz="3200"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層流から乱流に遷移する</a:t>
            </a:r>
          </a:p>
        </p:txBody>
      </p:sp>
      <p:sp>
        <p:nvSpPr>
          <p:cNvPr id="14" name="正方形/長方形 13">
            <a:extLst>
              <a:ext uri="{FF2B5EF4-FFF2-40B4-BE49-F238E27FC236}">
                <a16:creationId xmlns:a16="http://schemas.microsoft.com/office/drawing/2014/main" id="{262AE8D5-5790-4496-A6B1-E2FA77C014AB}"/>
              </a:ext>
            </a:extLst>
          </p:cNvPr>
          <p:cNvSpPr/>
          <p:nvPr/>
        </p:nvSpPr>
        <p:spPr>
          <a:xfrm>
            <a:off x="520861" y="3210642"/>
            <a:ext cx="825366" cy="638189"/>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262AE8D5-5790-4496-A6B1-E2FA77C014AB}"/>
              </a:ext>
            </a:extLst>
          </p:cNvPr>
          <p:cNvSpPr/>
          <p:nvPr/>
        </p:nvSpPr>
        <p:spPr>
          <a:xfrm>
            <a:off x="2129742" y="3205779"/>
            <a:ext cx="825366" cy="638189"/>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L 字 9">
            <a:extLst>
              <a:ext uri="{FF2B5EF4-FFF2-40B4-BE49-F238E27FC236}">
                <a16:creationId xmlns:a16="http://schemas.microsoft.com/office/drawing/2014/main" id="{A37339A4-D2D0-4C3E-9BD1-251A33A1A468}"/>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43CC2D0-8CEF-4F25-B843-F277ECECCD75}"/>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C4D92969-65E9-4C19-B974-7F0C97D59D9B}"/>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0F4723C3-2E8F-4B19-B9DD-2AF16FCD806C}"/>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20F8EF77-B83F-461E-B32E-5E951CAE4D08}"/>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A84F54A5-9377-425A-90C4-ECA3BBDC9CDD}"/>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FEF1A577-FA7B-4004-8BC2-E188A59F0D9D}"/>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30572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正方形/長方形 12"/>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内径</a:t>
                </a:r>
                <a:r>
                  <a:rPr lang="en-US" altLang="ja-JP" sz="3200" dirty="0">
                    <a:latin typeface="メイリオ" panose="020B0604030504040204" pitchFamily="50" charset="-128"/>
                    <a:ea typeface="メイリオ" panose="020B0604030504040204" pitchFamily="50" charset="-128"/>
                  </a:rPr>
                  <a:t>3㎝</a:t>
                </a:r>
                <a:r>
                  <a:rPr lang="ja-JP" altLang="en-US" sz="3200" dirty="0">
                    <a:latin typeface="メイリオ" panose="020B0604030504040204" pitchFamily="50" charset="-128"/>
                    <a:ea typeface="メイリオ" panose="020B0604030504040204" pitchFamily="50" charset="-128"/>
                  </a:rPr>
                  <a:t>の円管内を水が平均流速</a:t>
                </a:r>
                <a:r>
                  <a:rPr lang="en-US" altLang="ja-JP" sz="3200" dirty="0">
                    <a:latin typeface="メイリオ" panose="020B0604030504040204" pitchFamily="50" charset="-128"/>
                    <a:ea typeface="メイリオ" panose="020B0604030504040204" pitchFamily="50" charset="-128"/>
                  </a:rPr>
                  <a:t>100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で流れているとき、レイノルズ数はいくらか。ただし、水の密度を</a:t>
                </a:r>
                <a:r>
                  <a:rPr lang="en-US" altLang="ja-JP" sz="3200" dirty="0">
                    <a:latin typeface="メイリオ" panose="020B0604030504040204" pitchFamily="50" charset="-128"/>
                    <a:ea typeface="メイリオ" panose="020B0604030504040204" pitchFamily="50" charset="-128"/>
                  </a:rPr>
                  <a:t>1000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㎥、粘度を</a:t>
                </a:r>
                <a:r>
                  <a:rPr lang="en-US" altLang="ja-JP" sz="3200" dirty="0">
                    <a:latin typeface="メイリオ" panose="020B0604030504040204" pitchFamily="50" charset="-128"/>
                    <a:ea typeface="メイリオ" panose="020B0604030504040204" pitchFamily="50" charset="-128"/>
                  </a:rPr>
                  <a:t>1.0×</a:t>
                </a:r>
                <a14:m>
                  <m:oMath xmlns:m="http://schemas.openxmlformats.org/officeDocument/2006/math">
                    <m:sSup>
                      <m:sSupPr>
                        <m:ctrlPr>
                          <a:rPr lang="en-US" altLang="ja-JP" sz="3200" i="1" dirty="0" smtClean="0">
                            <a:latin typeface="Cambria Math" panose="02040503050406030204" pitchFamily="18" charset="0"/>
                            <a:ea typeface="メイリオ" panose="020B0604030504040204" pitchFamily="50" charset="-128"/>
                          </a:rPr>
                        </m:ctrlPr>
                      </m:sSupPr>
                      <m:e>
                        <m:r>
                          <a:rPr lang="en-US" altLang="ja-JP" sz="3200" i="1" dirty="0">
                            <a:latin typeface="Cambria Math"/>
                            <a:ea typeface="メイリオ" panose="020B0604030504040204" pitchFamily="50" charset="-128"/>
                          </a:rPr>
                          <m:t>10</m:t>
                        </m:r>
                      </m:e>
                      <m:sup>
                        <m:r>
                          <a:rPr lang="en-US" altLang="ja-JP" sz="3200" i="1" dirty="0">
                            <a:latin typeface="Cambria Math"/>
                            <a:ea typeface="メイリオ" panose="020B0604030504040204" pitchFamily="50" charset="-128"/>
                          </a:rPr>
                          <m:t>‐3</m:t>
                        </m:r>
                      </m:sup>
                    </m:sSup>
                  </m:oMath>
                </a14:m>
                <a:r>
                  <a:rPr lang="en-US" altLang="ja-JP" sz="3200" dirty="0">
                    <a:latin typeface="メイリオ" panose="020B0604030504040204" pitchFamily="50" charset="-128"/>
                    <a:ea typeface="メイリオ" panose="020B0604030504040204" pitchFamily="50" charset="-128"/>
                  </a:rPr>
                  <a:t>Pa</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とする。</a:t>
                </a:r>
              </a:p>
            </p:txBody>
          </p:sp>
        </mc:Choice>
        <mc:Fallback xmlns="">
          <p:sp>
            <p:nvSpPr>
              <p:cNvPr id="13" name="正方形/長方形 12"/>
              <p:cNvSpPr>
                <a:spLocks noRot="1" noChangeAspect="1" noMove="1" noResize="1" noEditPoints="1" noAdjustHandles="1" noChangeArrowheads="1" noChangeShapeType="1" noTextEdit="1"/>
              </p:cNvSpPr>
              <p:nvPr/>
            </p:nvSpPr>
            <p:spPr>
              <a:xfrm>
                <a:off x="710401" y="2235371"/>
                <a:ext cx="9880434" cy="1569660"/>
              </a:xfrm>
              <a:prstGeom prst="rect">
                <a:avLst/>
              </a:prstGeom>
              <a:blipFill rotWithShape="1">
                <a:blip r:embed="rId2"/>
                <a:stretch>
                  <a:fillRect l="-1541" t="-4633" b="-12355"/>
                </a:stretch>
              </a:blipFill>
              <a:ln>
                <a:solidFill>
                  <a:schemeClr val="accent1"/>
                </a:solidFill>
              </a:ln>
            </p:spPr>
            <p:txBody>
              <a:bodyPr/>
              <a:lstStyle/>
              <a:p>
                <a:r>
                  <a:rPr lang="ja-JP" altLang="en-US">
                    <a:noFill/>
                  </a:rPr>
                  <a:t> </a:t>
                </a:r>
              </a:p>
            </p:txBody>
          </p:sp>
        </mc:Fallback>
      </mc:AlternateContent>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8" name="L 字 7">
            <a:extLst>
              <a:ext uri="{FF2B5EF4-FFF2-40B4-BE49-F238E27FC236}">
                <a16:creationId xmlns:a16="http://schemas.microsoft.com/office/drawing/2014/main" id="{B4FE6A6B-5DE5-48F5-86BE-2534D8399D4A}"/>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55D13DE7-E11C-4021-864F-51FECA0EEF20}"/>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70F06043-7D89-4371-8D0E-FCE142F34DD0}"/>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641F4910-3E90-44A0-B003-4D7B4AE6A6EF}"/>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79A67C9B-1D37-4066-830C-B05640FFB737}"/>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4FF3628A-D20C-45A4-B6F8-950E0A32108A}"/>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A362C930-374F-4203-927E-BDB11018275A}"/>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435450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mc:AlternateContent xmlns:mc="http://schemas.openxmlformats.org/markup-compatibility/2006" xmlns:a14="http://schemas.microsoft.com/office/drawing/2010/main">
        <mc:Choice Requires="a14">
          <p:sp>
            <p:nvSpPr>
              <p:cNvPr id="24" name="正方形/長方形 23"/>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内径</a:t>
                </a:r>
                <a:r>
                  <a:rPr lang="en-US" altLang="ja-JP" sz="3200" dirty="0">
                    <a:latin typeface="メイリオ" panose="020B0604030504040204" pitchFamily="50" charset="-128"/>
                    <a:ea typeface="メイリオ" panose="020B0604030504040204" pitchFamily="50" charset="-128"/>
                  </a:rPr>
                  <a:t>3㎝</a:t>
                </a:r>
                <a:r>
                  <a:rPr lang="ja-JP" altLang="en-US" sz="3200" dirty="0">
                    <a:latin typeface="メイリオ" panose="020B0604030504040204" pitchFamily="50" charset="-128"/>
                    <a:ea typeface="メイリオ" panose="020B0604030504040204" pitchFamily="50" charset="-128"/>
                  </a:rPr>
                  <a:t>の円管内を水が平均流速</a:t>
                </a:r>
                <a:r>
                  <a:rPr lang="en-US" altLang="ja-JP" sz="3200" dirty="0">
                    <a:latin typeface="メイリオ" panose="020B0604030504040204" pitchFamily="50" charset="-128"/>
                    <a:ea typeface="メイリオ" panose="020B0604030504040204" pitchFamily="50" charset="-128"/>
                  </a:rPr>
                  <a:t>100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で流れているとき、レイノルズ数はいくらか。ただし、水の密度を</a:t>
                </a:r>
                <a:r>
                  <a:rPr lang="en-US" altLang="ja-JP" sz="3200" dirty="0">
                    <a:latin typeface="メイリオ" panose="020B0604030504040204" pitchFamily="50" charset="-128"/>
                    <a:ea typeface="メイリオ" panose="020B0604030504040204" pitchFamily="50" charset="-128"/>
                  </a:rPr>
                  <a:t>1000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㎥、粘度を</a:t>
                </a:r>
                <a:r>
                  <a:rPr lang="en-US" altLang="ja-JP" sz="3200" dirty="0">
                    <a:latin typeface="メイリオ" panose="020B0604030504040204" pitchFamily="50" charset="-128"/>
                    <a:ea typeface="メイリオ" panose="020B0604030504040204" pitchFamily="50" charset="-128"/>
                  </a:rPr>
                  <a:t>1.0×</a:t>
                </a:r>
                <a14:m>
                  <m:oMath xmlns:m="http://schemas.openxmlformats.org/officeDocument/2006/math">
                    <m:sSup>
                      <m:sSupPr>
                        <m:ctrlPr>
                          <a:rPr lang="en-US" altLang="ja-JP" sz="3200" i="1" dirty="0" smtClean="0">
                            <a:latin typeface="Cambria Math" panose="02040503050406030204" pitchFamily="18" charset="0"/>
                            <a:ea typeface="メイリオ" panose="020B0604030504040204" pitchFamily="50" charset="-128"/>
                          </a:rPr>
                        </m:ctrlPr>
                      </m:sSupPr>
                      <m:e>
                        <m:r>
                          <a:rPr lang="en-US" altLang="ja-JP" sz="3200" i="1" dirty="0">
                            <a:latin typeface="Cambria Math"/>
                            <a:ea typeface="メイリオ" panose="020B0604030504040204" pitchFamily="50" charset="-128"/>
                          </a:rPr>
                          <m:t>10</m:t>
                        </m:r>
                      </m:e>
                      <m:sup>
                        <m:r>
                          <a:rPr lang="en-US" altLang="ja-JP" sz="3200" i="1" dirty="0">
                            <a:latin typeface="Cambria Math"/>
                            <a:ea typeface="メイリオ" panose="020B0604030504040204" pitchFamily="50" charset="-128"/>
                          </a:rPr>
                          <m:t>‐3</m:t>
                        </m:r>
                      </m:sup>
                    </m:sSup>
                  </m:oMath>
                </a14:m>
                <a:r>
                  <a:rPr lang="en-US" altLang="ja-JP" sz="3200" dirty="0">
                    <a:latin typeface="メイリオ" panose="020B0604030504040204" pitchFamily="50" charset="-128"/>
                    <a:ea typeface="メイリオ" panose="020B0604030504040204" pitchFamily="50" charset="-128"/>
                  </a:rPr>
                  <a:t>Pa</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とする。</a:t>
                </a:r>
              </a:p>
            </p:txBody>
          </p:sp>
        </mc:Choice>
        <mc:Fallback xmlns="">
          <p:sp>
            <p:nvSpPr>
              <p:cNvPr id="24" name="正方形/長方形 23"/>
              <p:cNvSpPr>
                <a:spLocks noRot="1" noChangeAspect="1" noMove="1" noResize="1" noEditPoints="1" noAdjustHandles="1" noChangeArrowheads="1" noChangeShapeType="1" noTextEdit="1"/>
              </p:cNvSpPr>
              <p:nvPr/>
            </p:nvSpPr>
            <p:spPr>
              <a:xfrm>
                <a:off x="710401" y="2235371"/>
                <a:ext cx="9880434" cy="1569660"/>
              </a:xfrm>
              <a:prstGeom prst="rect">
                <a:avLst/>
              </a:prstGeom>
              <a:blipFill rotWithShape="1">
                <a:blip r:embed="rId2"/>
                <a:stretch>
                  <a:fillRect l="-1541" t="-4633" b="-12355"/>
                </a:stretch>
              </a:blipFill>
              <a:ln>
                <a:solidFill>
                  <a:schemeClr val="accent1"/>
                </a:solidFill>
              </a:ln>
            </p:spPr>
            <p:txBody>
              <a:bodyPr/>
              <a:lstStyle/>
              <a:p>
                <a:r>
                  <a:rPr lang="ja-JP" altLang="en-US">
                    <a:noFill/>
                  </a:rPr>
                  <a:t> </a:t>
                </a:r>
              </a:p>
            </p:txBody>
          </p:sp>
        </mc:Fallback>
      </mc:AlternateContent>
      <p:sp>
        <p:nvSpPr>
          <p:cNvPr id="30" name="テキスト ボックス 2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pSp>
        <p:nvGrpSpPr>
          <p:cNvPr id="38" name="グループ化 37"/>
          <p:cNvGrpSpPr/>
          <p:nvPr/>
        </p:nvGrpSpPr>
        <p:grpSpPr>
          <a:xfrm>
            <a:off x="683831" y="4026166"/>
            <a:ext cx="6168790" cy="2790966"/>
            <a:chOff x="683831" y="4026166"/>
            <a:chExt cx="6168790" cy="2790966"/>
          </a:xfrm>
        </p:grpSpPr>
        <p:sp>
          <p:nvSpPr>
            <p:cNvPr id="39" name="コンテンツ プレースホルダー 5">
              <a:extLst>
                <a:ext uri="{FF2B5EF4-FFF2-40B4-BE49-F238E27FC236}">
                  <a16:creationId xmlns:a16="http://schemas.microsoft.com/office/drawing/2014/main" id="{6A3C9F0C-9A60-4015-9DFE-DC9FF4E5F2B0}"/>
                </a:ext>
              </a:extLst>
            </p:cNvPr>
            <p:cNvSpPr txBox="1">
              <a:spLocks/>
            </p:cNvSpPr>
            <p:nvPr/>
          </p:nvSpPr>
          <p:spPr>
            <a:xfrm>
              <a:off x="710401" y="4026166"/>
              <a:ext cx="2209755" cy="4032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latin typeface="Hiragino Kaku Gothic ProN"/>
                </a:rPr>
                <a:t>使用公式</a:t>
              </a:r>
              <a:endParaRPr lang="ja-JP" altLang="en-US" sz="2000" b="1" dirty="0">
                <a:solidFill>
                  <a:schemeClr val="accent1">
                    <a:lumMod val="75000"/>
                  </a:schemeClr>
                </a:solidFill>
              </a:endParaRPr>
            </a:p>
          </p:txBody>
        </p:sp>
        <p:grpSp>
          <p:nvGrpSpPr>
            <p:cNvPr id="40" name="グループ化 39"/>
            <p:cNvGrpSpPr/>
            <p:nvPr/>
          </p:nvGrpSpPr>
          <p:grpSpPr>
            <a:xfrm>
              <a:off x="683831" y="4350918"/>
              <a:ext cx="6168790" cy="2422298"/>
              <a:chOff x="383862" y="4365302"/>
              <a:chExt cx="4414632" cy="2443402"/>
            </a:xfrm>
          </p:grpSpPr>
          <p:sp>
            <p:nvSpPr>
              <p:cNvPr id="42"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383862" y="4365302"/>
                <a:ext cx="4132707" cy="2443402"/>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3352" y="4365303"/>
                    <a:ext cx="2012763" cy="1061124"/>
                  </a:xfrm>
                  <a:prstGeom prst="rect">
                    <a:avLst/>
                  </a:prstGeom>
                  <a:noFill/>
                </p:spPr>
                <p:txBody>
                  <a:bodyPr wrap="square" rtlCol="0">
                    <a:spAutoFit/>
                  </a:bodyPr>
                  <a:lstStyle/>
                  <a:p>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28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4000" b="1" i="1">
                                <a:solidFill>
                                  <a:schemeClr val="accent1">
                                    <a:lumMod val="75000"/>
                                  </a:schemeClr>
                                </a:solidFill>
                                <a:latin typeface="Cambria Math" panose="02040503050406030204" pitchFamily="18" charset="0"/>
                              </a:rPr>
                            </m:ctrlPr>
                          </m:fPr>
                          <m:num>
                            <m:r>
                              <a:rPr lang="en-US" altLang="ja-JP" sz="4000" b="1" i="1" smtClean="0">
                                <a:solidFill>
                                  <a:schemeClr val="accent1">
                                    <a:lumMod val="75000"/>
                                  </a:schemeClr>
                                </a:solidFill>
                                <a:latin typeface="Cambria Math"/>
                              </a:rPr>
                              <m:t>𝝆</m:t>
                            </m:r>
                            <m:r>
                              <a:rPr lang="en-US" altLang="ja-JP" sz="4000" b="1" i="1" smtClean="0">
                                <a:solidFill>
                                  <a:schemeClr val="accent1">
                                    <a:lumMod val="75000"/>
                                  </a:schemeClr>
                                </a:solidFill>
                                <a:latin typeface="Cambria Math"/>
                              </a:rPr>
                              <m:t>×</m:t>
                            </m:r>
                            <m:r>
                              <a:rPr lang="en-US" altLang="ja-JP" sz="4000" b="1" i="1" smtClean="0">
                                <a:solidFill>
                                  <a:schemeClr val="accent1">
                                    <a:lumMod val="75000"/>
                                  </a:schemeClr>
                                </a:solidFill>
                                <a:latin typeface="Cambria Math"/>
                              </a:rPr>
                              <m:t>𝒖</m:t>
                            </m:r>
                            <m:r>
                              <a:rPr lang="en-US" altLang="ja-JP" sz="4000" b="1" i="1" smtClean="0">
                                <a:solidFill>
                                  <a:schemeClr val="accent1">
                                    <a:lumMod val="75000"/>
                                  </a:schemeClr>
                                </a:solidFill>
                                <a:latin typeface="Cambria Math"/>
                              </a:rPr>
                              <m:t>×</m:t>
                            </m:r>
                            <m:r>
                              <a:rPr lang="en-US" altLang="ja-JP" sz="4000" b="1" i="1" smtClean="0">
                                <a:solidFill>
                                  <a:schemeClr val="accent1">
                                    <a:lumMod val="75000"/>
                                  </a:schemeClr>
                                </a:solidFill>
                                <a:latin typeface="Cambria Math"/>
                              </a:rPr>
                              <m:t>𝒅</m:t>
                            </m:r>
                          </m:num>
                          <m:den>
                            <m:r>
                              <a:rPr lang="en-US" altLang="ja-JP" sz="4000" b="1" i="1" smtClean="0">
                                <a:solidFill>
                                  <a:schemeClr val="accent1">
                                    <a:lumMod val="75000"/>
                                  </a:schemeClr>
                                </a:solidFill>
                                <a:latin typeface="Cambria Math"/>
                              </a:rPr>
                              <m:t>𝝁</m:t>
                            </m:r>
                          </m:den>
                        </m:f>
                      </m:oMath>
                    </a14:m>
                    <a:endParaRPr kumimoji="1" lang="ja-JP" altLang="en-US" sz="4000" dirty="0">
                      <a:latin typeface="メイリオ" panose="020B0604030504040204" pitchFamily="50" charset="-128"/>
                      <a:ea typeface="メイリオ" panose="020B0604030504040204" pitchFamily="50" charset="-128"/>
                    </a:endParaRPr>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3352" y="4365303"/>
                    <a:ext cx="2012763" cy="1061124"/>
                  </a:xfrm>
                  <a:prstGeom prst="rect">
                    <a:avLst/>
                  </a:prstGeom>
                  <a:blipFill rotWithShape="1">
                    <a:blip r:embed="rId3"/>
                    <a:stretch>
                      <a:fillRect l="-4329"/>
                    </a:stretch>
                  </a:blipFill>
                </p:spPr>
                <p:txBody>
                  <a:bodyPr/>
                  <a:lstStyle/>
                  <a:p>
                    <a:r>
                      <a:rPr lang="ja-JP" altLang="en-US">
                        <a:noFill/>
                      </a:rPr>
                      <a:t> </a:t>
                    </a:r>
                  </a:p>
                </p:txBody>
              </p:sp>
            </mc:Fallback>
          </mc:AlternateContent>
          <p:sp>
            <p:nvSpPr>
              <p:cNvPr id="44" name="テキスト ボックス 43"/>
              <p:cNvSpPr txBox="1"/>
              <p:nvPr/>
            </p:nvSpPr>
            <p:spPr>
              <a:xfrm>
                <a:off x="563351" y="5501480"/>
                <a:ext cx="4235143" cy="877044"/>
              </a:xfrm>
              <a:prstGeom prst="rect">
                <a:avLst/>
              </a:prstGeom>
              <a:noFill/>
            </p:spPr>
            <p:txBody>
              <a:bodyPr wrap="square" rtlCol="0">
                <a:spAutoFit/>
              </a:bodyPr>
              <a:lstStyle/>
              <a:p>
                <a:r>
                  <a:rPr lang="en-US" altLang="ja-JP" sz="2000" b="1" dirty="0">
                    <a:latin typeface="メイリオ" panose="020B0604030504040204" pitchFamily="50" charset="-128"/>
                    <a:ea typeface="メイリオ" panose="020B0604030504040204" pitchFamily="50" charset="-128"/>
                  </a:rPr>
                  <a:t>Re</a:t>
                </a:r>
                <a:r>
                  <a:rPr lang="ja-JP" altLang="en-US" sz="2000" b="1" dirty="0">
                    <a:latin typeface="メイリオ" panose="020B0604030504040204" pitchFamily="50" charset="-128"/>
                    <a:ea typeface="メイリオ" panose="020B0604030504040204" pitchFamily="50" charset="-128"/>
                  </a:rPr>
                  <a:t>：レイノルズ数　</a:t>
                </a:r>
                <a:r>
                  <a:rPr lang="en-US" altLang="ja-JP" sz="2000" b="1" dirty="0">
                    <a:latin typeface="メイリオ" panose="020B0604030504040204" pitchFamily="50" charset="-128"/>
                    <a:ea typeface="メイリオ" panose="020B0604030504040204" pitchFamily="50" charset="-128"/>
                  </a:rPr>
                  <a:t>μ</a:t>
                </a:r>
                <a:r>
                  <a:rPr lang="ja-JP" altLang="en-US" sz="2000" b="1" dirty="0">
                    <a:latin typeface="メイリオ" panose="020B0604030504040204" pitchFamily="50" charset="-128"/>
                    <a:ea typeface="メイリオ" panose="020B0604030504040204" pitchFamily="50" charset="-128"/>
                  </a:rPr>
                  <a:t>：粘度  </a:t>
                </a:r>
                <a:r>
                  <a:rPr lang="en-US" altLang="ja-JP" sz="2000" b="1" dirty="0">
                    <a:latin typeface="メイリオ" panose="020B0604030504040204" pitchFamily="50" charset="-128"/>
                    <a:ea typeface="メイリオ" panose="020B0604030504040204" pitchFamily="50" charset="-128"/>
                  </a:rPr>
                  <a:t>u</a:t>
                </a:r>
                <a:r>
                  <a:rPr lang="ja-JP" altLang="en-US" sz="2000" b="1" dirty="0">
                    <a:latin typeface="メイリオ" panose="020B0604030504040204" pitchFamily="50" charset="-128"/>
                    <a:ea typeface="メイリオ" panose="020B0604030504040204" pitchFamily="50" charset="-128"/>
                  </a:rPr>
                  <a:t>：速度</a:t>
                </a:r>
                <a:r>
                  <a:rPr lang="en-US" altLang="ja-JP" sz="2000" b="1" dirty="0">
                    <a:solidFill>
                      <a:srgbClr val="FF0000"/>
                    </a:solidFill>
                    <a:latin typeface="メイリオ" panose="020B0604030504040204" pitchFamily="50" charset="-128"/>
                    <a:ea typeface="メイリオ" panose="020B0604030504040204" pitchFamily="50" charset="-128"/>
                  </a:rPr>
                  <a:t>(m/s)</a:t>
                </a:r>
                <a:endParaRPr lang="en-US" altLang="ja-JP" sz="2000" b="1" dirty="0">
                  <a:latin typeface="メイリオ" panose="020B0604030504040204" pitchFamily="50" charset="-128"/>
                  <a:ea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endParaRPr>
              </a:p>
              <a:p>
                <a:r>
                  <a:rPr lang="el-GR" altLang="ja-JP" sz="2000" b="1" dirty="0">
                    <a:latin typeface="メイリオ" panose="020B0604030504040204" pitchFamily="50" charset="-128"/>
                    <a:ea typeface="メイリオ" panose="020B0604030504040204" pitchFamily="50" charset="-128"/>
                  </a:rPr>
                  <a:t>ρ </a:t>
                </a:r>
                <a:r>
                  <a:rPr lang="ja-JP" altLang="el-GR"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密度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d</a:t>
                </a:r>
                <a:r>
                  <a:rPr lang="ja-JP" altLang="en-US" sz="2000" b="1" dirty="0">
                    <a:latin typeface="メイリオ" panose="020B0604030504040204" pitchFamily="50" charset="-128"/>
                    <a:ea typeface="メイリオ" panose="020B0604030504040204" pitchFamily="50" charset="-128"/>
                  </a:rPr>
                  <a:t>：管径</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　　</a:t>
                </a:r>
                <a:endParaRPr lang="ja-JP" altLang="en-US" sz="2000" b="1" dirty="0">
                  <a:latin typeface="メイリオ" panose="020B0604030504040204" pitchFamily="50" charset="-128"/>
                  <a:ea typeface="メイリオ" panose="020B0604030504040204" pitchFamily="50" charset="-128"/>
                </a:endParaRPr>
              </a:p>
            </p:txBody>
          </p:sp>
        </p:grpSp>
        <p:sp>
          <p:nvSpPr>
            <p:cNvPr id="41" name="テキスト ボックス 40"/>
            <p:cNvSpPr txBox="1"/>
            <p:nvPr/>
          </p:nvSpPr>
          <p:spPr>
            <a:xfrm>
              <a:off x="934640" y="6478578"/>
              <a:ext cx="5346785" cy="338554"/>
            </a:xfrm>
            <a:prstGeom prst="rect">
              <a:avLst/>
            </a:prstGeom>
            <a:noFill/>
          </p:spPr>
          <p:txBody>
            <a:bodyPr wrap="square" rtlCol="0">
              <a:spAutoFit/>
            </a:bodyPr>
            <a:lstStyle/>
            <a:p>
              <a:r>
                <a:rPr lang="en-US" altLang="ja-JP" sz="1600" b="1" dirty="0">
                  <a:solidFill>
                    <a:srgbClr val="FF0000"/>
                  </a:solidFill>
                  <a:latin typeface="メイリオ" panose="020B0604030504040204" pitchFamily="50" charset="-128"/>
                  <a:ea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rPr>
                <a:t>単位を合わせて！</a:t>
              </a:r>
            </a:p>
          </p:txBody>
        </p:sp>
      </p:grpSp>
      <p:sp>
        <p:nvSpPr>
          <p:cNvPr id="15" name="L 字 14">
            <a:extLst>
              <a:ext uri="{FF2B5EF4-FFF2-40B4-BE49-F238E27FC236}">
                <a16:creationId xmlns:a16="http://schemas.microsoft.com/office/drawing/2014/main" id="{A2821972-868A-4485-89B3-B1619C4BDA56}"/>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F4BF3403-8F28-41D6-AA29-8B7137E9C8C6}"/>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AF1604EA-1965-4500-8099-97B744B86831}"/>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C5B1EA98-7AF3-449A-998A-BA42AF5E1FC6}"/>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C11A0AB7-C493-432C-85A2-74C22F8E6693}"/>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8260F198-C7CB-4B05-8541-BA4C1C3D0C22}"/>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95FEC996-809E-4821-B71D-C112FA4A12A7}"/>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7038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正方形/長方形 12"/>
              <p:cNvSpPr/>
              <p:nvPr/>
            </p:nvSpPr>
            <p:spPr>
              <a:xfrm>
                <a:off x="793720" y="2007338"/>
                <a:ext cx="6483380" cy="4860946"/>
              </a:xfrm>
              <a:prstGeom prst="rect">
                <a:avLst/>
              </a:prstGeom>
              <a:ln>
                <a:noFill/>
              </a:ln>
            </p:spPr>
            <p:txBody>
              <a:bodyPr wrap="square">
                <a:spAutoFit/>
              </a:bodyPr>
              <a:lstStyle/>
              <a:p>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使用公式</a:t>
                </a:r>
                <a:r>
                  <a:rPr lang="en-US" altLang="ja-JP" sz="2400" dirty="0">
                    <a:latin typeface="メイリオ" panose="020B0604030504040204" pitchFamily="50" charset="-128"/>
                    <a:ea typeface="メイリオ" panose="020B0604030504040204" pitchFamily="50" charset="-128"/>
                  </a:rPr>
                  <a:t>】</a:t>
                </a:r>
              </a:p>
              <a:p>
                <a:r>
                  <a:rPr lang="en-US" altLang="ja-JP" sz="1600" dirty="0">
                    <a:solidFill>
                      <a:schemeClr val="tx1"/>
                    </a:solidFill>
                    <a:latin typeface="メイリオ" panose="020B0604030504040204" pitchFamily="50" charset="-128"/>
                    <a:ea typeface="メイリオ" panose="020B0604030504040204" pitchFamily="50" charset="-128"/>
                  </a:rPr>
                  <a:t>Re</a:t>
                </a:r>
                <a:r>
                  <a:rPr lang="ja-JP" altLang="en-US" sz="1600" i="1" dirty="0">
                    <a:solidFill>
                      <a:schemeClr val="tx1"/>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a:solidFill>
                              <a:schemeClr val="tx1"/>
                            </a:solidFill>
                            <a:latin typeface="Cambria Math" panose="02040503050406030204" pitchFamily="18" charset="0"/>
                          </a:rPr>
                        </m:ctrlPr>
                      </m:fPr>
                      <m:num>
                        <m:r>
                          <a:rPr lang="en-US" altLang="ja-JP" sz="2400" b="0" i="1">
                            <a:solidFill>
                              <a:schemeClr val="tx1"/>
                            </a:solidFill>
                            <a:latin typeface="Cambria Math"/>
                          </a:rPr>
                          <m:t>𝜌</m:t>
                        </m:r>
                        <m:r>
                          <a:rPr lang="en-US" altLang="ja-JP" sz="2400" b="0" i="1">
                            <a:solidFill>
                              <a:schemeClr val="tx1"/>
                            </a:solidFill>
                            <a:latin typeface="Cambria Math"/>
                          </a:rPr>
                          <m:t>×</m:t>
                        </m:r>
                        <m:r>
                          <a:rPr lang="en-US" altLang="ja-JP" sz="2400" b="0" i="1">
                            <a:solidFill>
                              <a:schemeClr val="tx1"/>
                            </a:solidFill>
                            <a:latin typeface="Cambria Math"/>
                          </a:rPr>
                          <m:t>𝑢</m:t>
                        </m:r>
                        <m:r>
                          <a:rPr lang="en-US" altLang="ja-JP" sz="2400" b="0" i="1">
                            <a:solidFill>
                              <a:schemeClr val="tx1"/>
                            </a:solidFill>
                            <a:latin typeface="Cambria Math"/>
                          </a:rPr>
                          <m:t>×</m:t>
                        </m:r>
                        <m:r>
                          <a:rPr lang="en-US" altLang="ja-JP" sz="2400" b="0" i="1">
                            <a:solidFill>
                              <a:schemeClr val="tx1"/>
                            </a:solidFill>
                            <a:latin typeface="Cambria Math"/>
                          </a:rPr>
                          <m:t>𝑑</m:t>
                        </m:r>
                      </m:num>
                      <m:den>
                        <m:r>
                          <a:rPr lang="en-US" altLang="ja-JP" sz="2400" b="0" i="1">
                            <a:solidFill>
                              <a:schemeClr val="tx1"/>
                            </a:solidFill>
                            <a:latin typeface="Cambria Math"/>
                          </a:rPr>
                          <m:t>𝜇</m:t>
                        </m:r>
                      </m:den>
                    </m:f>
                  </m:oMath>
                </a14:m>
                <a:endParaRPr lang="en-US" altLang="ja-JP" sz="2400" dirty="0">
                  <a:latin typeface="メイリオ" panose="020B0604030504040204" pitchFamily="50" charset="-128"/>
                  <a:ea typeface="メイリオ" panose="020B0604030504040204" pitchFamily="50" charset="-128"/>
                </a:endParaRPr>
              </a:p>
              <a:p>
                <a:endParaRPr lang="en-US" altLang="ja-JP" sz="2400" dirty="0">
                  <a:solidFill>
                    <a:schemeClr val="tx1"/>
                  </a:solidFill>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代入値</a:t>
                </a:r>
                <a:r>
                  <a:rPr lang="en-US" altLang="ja-JP" sz="2400" dirty="0">
                    <a:latin typeface="メイリオ" panose="020B0604030504040204" pitchFamily="50" charset="-128"/>
                    <a:ea typeface="メイリオ" panose="020B0604030504040204" pitchFamily="50" charset="-128"/>
                  </a:rPr>
                  <a:t>】</a:t>
                </a:r>
              </a:p>
              <a:p>
                <a:r>
                  <a:rPr lang="en-US" altLang="ja-JP" sz="2400" i="1" dirty="0">
                    <a:latin typeface="メイリオ" panose="020B0604030504040204" pitchFamily="50" charset="-128"/>
                    <a:ea typeface="メイリオ" panose="020B0604030504040204" pitchFamily="50" charset="-128"/>
                  </a:rPr>
                  <a:t>ρ</a:t>
                </a:r>
                <a:r>
                  <a:rPr lang="ja-JP" altLang="en-US" sz="2400" i="1" dirty="0">
                    <a:latin typeface="メイリオ" panose="020B0604030504040204" pitchFamily="50" charset="-128"/>
                    <a:ea typeface="メイリオ" panose="020B0604030504040204" pitchFamily="50" charset="-128"/>
                  </a:rPr>
                  <a:t>＝</a:t>
                </a:r>
                <a:r>
                  <a:rPr lang="en-US" altLang="ja-JP" sz="2400" i="1" dirty="0">
                    <a:latin typeface="メイリオ" panose="020B0604030504040204" pitchFamily="50" charset="-128"/>
                    <a:ea typeface="メイリオ" panose="020B0604030504040204" pitchFamily="50" charset="-128"/>
                  </a:rPr>
                  <a:t>1000</a:t>
                </a:r>
                <a:r>
                  <a:rPr lang="ja-JP" altLang="en-US" sz="2400" i="1" dirty="0">
                    <a:latin typeface="メイリオ" panose="020B0604030504040204" pitchFamily="50" charset="-128"/>
                    <a:ea typeface="メイリオ" panose="020B0604030504040204" pitchFamily="50" charset="-128"/>
                  </a:rPr>
                  <a:t>　</a:t>
                </a:r>
                <a:r>
                  <a:rPr lang="en-US" altLang="ja-JP" sz="2400" i="1" dirty="0">
                    <a:latin typeface="メイリオ" panose="020B0604030504040204" pitchFamily="50" charset="-128"/>
                    <a:ea typeface="メイリオ" panose="020B0604030504040204" pitchFamily="50" charset="-128"/>
                  </a:rPr>
                  <a:t>u=1</a:t>
                </a:r>
                <a:r>
                  <a:rPr lang="ja-JP" altLang="en-US" sz="2400" i="1" dirty="0">
                    <a:latin typeface="メイリオ" panose="020B0604030504040204" pitchFamily="50" charset="-128"/>
                    <a:ea typeface="メイリオ" panose="020B0604030504040204" pitchFamily="50" charset="-128"/>
                  </a:rPr>
                  <a:t>　ｄ＝</a:t>
                </a:r>
                <a:r>
                  <a:rPr lang="en-US" altLang="ja-JP" sz="2400" i="1" dirty="0">
                    <a:latin typeface="メイリオ" panose="020B0604030504040204" pitchFamily="50" charset="-128"/>
                    <a:ea typeface="メイリオ" panose="020B0604030504040204" pitchFamily="50" charset="-128"/>
                  </a:rPr>
                  <a:t>0.03</a:t>
                </a:r>
                <a:r>
                  <a:rPr lang="ja-JP" altLang="en-US" sz="2400" i="1" dirty="0">
                    <a:latin typeface="メイリオ" panose="020B0604030504040204" pitchFamily="50" charset="-128"/>
                    <a:ea typeface="メイリオ" panose="020B0604030504040204" pitchFamily="50" charset="-128"/>
                  </a:rPr>
                  <a:t>　</a:t>
                </a:r>
                <a:endParaRPr lang="en-US" altLang="ja-JP" sz="2400" i="1" dirty="0">
                  <a:latin typeface="メイリオ" panose="020B0604030504040204" pitchFamily="50" charset="-128"/>
                  <a:ea typeface="メイリオ" panose="020B0604030504040204" pitchFamily="50" charset="-128"/>
                </a:endParaRPr>
              </a:p>
              <a:p>
                <a:r>
                  <a:rPr lang="en-US" altLang="ja-JP" sz="2400" i="1" dirty="0">
                    <a:latin typeface="メイリオ" panose="020B0604030504040204" pitchFamily="50" charset="-128"/>
                    <a:ea typeface="メイリオ" panose="020B0604030504040204" pitchFamily="50" charset="-128"/>
                  </a:rPr>
                  <a:t>μ</a:t>
                </a:r>
                <a:r>
                  <a:rPr lang="ja-JP" altLang="en-US" sz="2400" i="1" dirty="0">
                    <a:latin typeface="メイリオ" panose="020B0604030504040204" pitchFamily="50" charset="-128"/>
                    <a:ea typeface="メイリオ" panose="020B0604030504040204" pitchFamily="50" charset="-128"/>
                  </a:rPr>
                  <a:t>＝</a:t>
                </a:r>
                <a:r>
                  <a:rPr lang="en-US" altLang="ja-JP" sz="2400" i="1" dirty="0">
                    <a:latin typeface="メイリオ" panose="020B0604030504040204" pitchFamily="50" charset="-128"/>
                    <a:ea typeface="メイリオ" panose="020B0604030504040204" pitchFamily="50" charset="-128"/>
                  </a:rPr>
                  <a:t>1.0×</a:t>
                </a:r>
                <a:r>
                  <a:rPr lang="en-US" altLang="ja-JP" sz="2400" dirty="0">
                    <a:ea typeface="メイリオ" panose="020B0604030504040204" pitchFamily="50" charset="-128"/>
                  </a:rPr>
                  <a:t> </a:t>
                </a:r>
                <a14:m>
                  <m:oMath xmlns:m="http://schemas.openxmlformats.org/officeDocument/2006/math">
                    <m:sSup>
                      <m:sSupPr>
                        <m:ctrlPr>
                          <a:rPr lang="en-US" altLang="ja-JP" sz="2400" i="1" dirty="0" smtClean="0">
                            <a:latin typeface="Cambria Math" panose="02040503050406030204" pitchFamily="18" charset="0"/>
                            <a:ea typeface="メイリオ" panose="020B0604030504040204" pitchFamily="50" charset="-128"/>
                          </a:rPr>
                        </m:ctrlPr>
                      </m:sSupPr>
                      <m:e>
                        <m:r>
                          <a:rPr lang="en-US" altLang="ja-JP" sz="2400" i="1" dirty="0">
                            <a:latin typeface="Cambria Math"/>
                            <a:ea typeface="メイリオ" panose="020B0604030504040204" pitchFamily="50" charset="-128"/>
                          </a:rPr>
                          <m:t>10</m:t>
                        </m:r>
                      </m:e>
                      <m:sup>
                        <m:r>
                          <a:rPr lang="en-US" altLang="ja-JP" sz="2400" i="1" dirty="0">
                            <a:latin typeface="Cambria Math"/>
                            <a:ea typeface="メイリオ" panose="020B0604030504040204" pitchFamily="50" charset="-128"/>
                          </a:rPr>
                          <m:t>‐3</m:t>
                        </m:r>
                      </m:sup>
                    </m:sSup>
                  </m:oMath>
                </a14:m>
                <a:r>
                  <a:rPr lang="en-US" altLang="ja-JP" sz="2400" dirty="0">
                    <a:latin typeface="メイリオ" panose="020B0604030504040204" pitchFamily="50" charset="-128"/>
                    <a:ea typeface="メイリオ" panose="020B0604030504040204" pitchFamily="50" charset="-128"/>
                  </a:rPr>
                  <a:t>Pa</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0.001</a:t>
                </a:r>
              </a:p>
              <a:p>
                <a:endParaRPr lang="en-US" altLang="ja-JP" sz="2400" i="1" dirty="0">
                  <a:latin typeface="メイリオ" panose="020B0604030504040204" pitchFamily="50" charset="-128"/>
                  <a:ea typeface="メイリオ" panose="020B0604030504040204" pitchFamily="50" charset="-128"/>
                </a:endParaRPr>
              </a:p>
              <a:p>
                <a:r>
                  <a:rPr lang="en-US" altLang="ja-JP" sz="2400" i="1" dirty="0">
                    <a:latin typeface="メイリオ" panose="020B0604030504040204" pitchFamily="50" charset="-128"/>
                    <a:ea typeface="メイリオ" panose="020B0604030504040204" pitchFamily="50" charset="-128"/>
                  </a:rPr>
                  <a:t>【</a:t>
                </a:r>
                <a:r>
                  <a:rPr lang="ja-JP" altLang="en-US" sz="2400" i="1" dirty="0">
                    <a:latin typeface="メイリオ" panose="020B0604030504040204" pitchFamily="50" charset="-128"/>
                    <a:ea typeface="メイリオ" panose="020B0604030504040204" pitchFamily="50" charset="-128"/>
                  </a:rPr>
                  <a:t>公式に代入</a:t>
                </a:r>
                <a:r>
                  <a:rPr lang="en-US" altLang="ja-JP" sz="2400" i="1" dirty="0">
                    <a:latin typeface="メイリオ" panose="020B0604030504040204" pitchFamily="50" charset="-128"/>
                    <a:ea typeface="メイリオ" panose="020B0604030504040204" pitchFamily="50" charset="-128"/>
                  </a:rPr>
                  <a:t>】</a:t>
                </a:r>
              </a:p>
              <a:p>
                <a:r>
                  <a:rPr lang="en-US" altLang="ja-JP" dirty="0">
                    <a:solidFill>
                      <a:schemeClr val="tx1"/>
                    </a:solidFill>
                    <a:latin typeface="メイリオ" panose="020B0604030504040204" pitchFamily="50" charset="-128"/>
                    <a:ea typeface="メイリオ" panose="020B0604030504040204" pitchFamily="50" charset="-128"/>
                  </a:rPr>
                  <a:t>Re</a:t>
                </a:r>
                <a:r>
                  <a:rPr lang="ja-JP" altLang="en-US" dirty="0">
                    <a:solidFill>
                      <a:schemeClr val="tx1"/>
                    </a:solidFill>
                    <a:latin typeface="メイリオ" panose="020B0604030504040204" pitchFamily="50" charset="-128"/>
                    <a:ea typeface="メイリオ" panose="020B0604030504040204" pitchFamily="50" charset="-128"/>
                  </a:rPr>
                  <a:t>＝</a:t>
                </a:r>
                <a:r>
                  <a:rPr lang="en-US" altLang="ja-JP" sz="2400" dirty="0">
                    <a:solidFill>
                      <a:schemeClr val="tx1"/>
                    </a:solidFill>
                  </a:rPr>
                  <a:t> </a:t>
                </a:r>
                <a14:m>
                  <m:oMath xmlns:m="http://schemas.openxmlformats.org/officeDocument/2006/math">
                    <m:f>
                      <m:fPr>
                        <m:ctrlPr>
                          <a:rPr lang="en-US" altLang="ja-JP" sz="2400" i="1">
                            <a:solidFill>
                              <a:schemeClr val="tx1"/>
                            </a:solidFill>
                            <a:latin typeface="Cambria Math" panose="02040503050406030204" pitchFamily="18" charset="0"/>
                          </a:rPr>
                        </m:ctrlPr>
                      </m:fPr>
                      <m:num>
                        <m:r>
                          <a:rPr lang="en-US" altLang="ja-JP" sz="2400" b="0" i="1">
                            <a:solidFill>
                              <a:schemeClr val="tx1"/>
                            </a:solidFill>
                            <a:latin typeface="Cambria Math"/>
                          </a:rPr>
                          <m:t>1000</m:t>
                        </m:r>
                        <m:r>
                          <a:rPr lang="en-US" altLang="ja-JP" sz="2400" b="0">
                            <a:solidFill>
                              <a:schemeClr val="tx1"/>
                            </a:solidFill>
                            <a:latin typeface="Cambria Math"/>
                          </a:rPr>
                          <m:t>×</m:t>
                        </m:r>
                        <m:r>
                          <a:rPr lang="en-US" altLang="ja-JP" sz="2400" b="0" i="1">
                            <a:solidFill>
                              <a:schemeClr val="tx1"/>
                            </a:solidFill>
                            <a:latin typeface="Cambria Math"/>
                          </a:rPr>
                          <m:t>1</m:t>
                        </m:r>
                        <m:r>
                          <a:rPr lang="en-US" altLang="ja-JP" sz="2400" b="0">
                            <a:solidFill>
                              <a:schemeClr val="tx1"/>
                            </a:solidFill>
                            <a:latin typeface="Cambria Math"/>
                          </a:rPr>
                          <m:t>×</m:t>
                        </m:r>
                        <m:r>
                          <a:rPr lang="en-US" altLang="ja-JP" sz="2400" b="0" i="1">
                            <a:solidFill>
                              <a:schemeClr val="tx1"/>
                            </a:solidFill>
                            <a:latin typeface="Cambria Math"/>
                          </a:rPr>
                          <m:t>0</m:t>
                        </m:r>
                        <m:r>
                          <a:rPr lang="en-US" altLang="ja-JP" sz="2400" b="0">
                            <a:solidFill>
                              <a:schemeClr val="tx1"/>
                            </a:solidFill>
                            <a:latin typeface="Cambria Math"/>
                          </a:rPr>
                          <m:t>.</m:t>
                        </m:r>
                        <m:r>
                          <a:rPr lang="en-US" altLang="ja-JP" sz="2400" b="0" i="1">
                            <a:solidFill>
                              <a:schemeClr val="tx1"/>
                            </a:solidFill>
                            <a:latin typeface="Cambria Math"/>
                          </a:rPr>
                          <m:t>03</m:t>
                        </m:r>
                      </m:num>
                      <m:den>
                        <m:r>
                          <a:rPr lang="en-US" altLang="ja-JP" sz="2400" b="0" i="1">
                            <a:solidFill>
                              <a:schemeClr val="tx1"/>
                            </a:solidFill>
                            <a:latin typeface="Cambria Math"/>
                          </a:rPr>
                          <m:t>0</m:t>
                        </m:r>
                        <m:r>
                          <a:rPr lang="en-US" altLang="ja-JP" sz="2400" b="0">
                            <a:solidFill>
                              <a:schemeClr val="tx1"/>
                            </a:solidFill>
                            <a:latin typeface="Cambria Math"/>
                          </a:rPr>
                          <m:t>.</m:t>
                        </m:r>
                        <m:r>
                          <a:rPr lang="en-US" altLang="ja-JP" sz="2400" b="0" i="1">
                            <a:solidFill>
                              <a:schemeClr val="tx1"/>
                            </a:solidFill>
                            <a:latin typeface="Cambria Math"/>
                          </a:rPr>
                          <m:t>001</m:t>
                        </m:r>
                      </m:den>
                    </m:f>
                    <m:r>
                      <a:rPr lang="en-US" altLang="ja-JP" sz="2400" b="0">
                        <a:solidFill>
                          <a:schemeClr val="tx1"/>
                        </a:solidFill>
                        <a:latin typeface="Cambria Math"/>
                      </a:rPr>
                      <m:t> </m:t>
                    </m:r>
                  </m:oMath>
                </a14:m>
                <a:endParaRPr lang="en-US" altLang="ja-JP" dirty="0">
                  <a:solidFill>
                    <a:schemeClr val="tx1"/>
                  </a:solidFill>
                  <a:latin typeface="メイリオ" panose="020B0604030504040204" pitchFamily="50" charset="-128"/>
                  <a:ea typeface="メイリオ" panose="020B0604030504040204" pitchFamily="50" charset="-128"/>
                </a:endParaRPr>
              </a:p>
              <a:p>
                <a:endParaRPr lang="ja-JP" altLang="en-US" sz="1050" dirty="0">
                  <a:solidFill>
                    <a:schemeClr val="tx1"/>
                  </a:solidFill>
                  <a:latin typeface="メイリオ" panose="020B0604030504040204" pitchFamily="50" charset="-128"/>
                  <a:ea typeface="メイリオ" panose="020B0604030504040204" pitchFamily="50" charset="-128"/>
                </a:endParaRPr>
              </a:p>
              <a:p>
                <a:r>
                  <a:rPr lang="en-US" altLang="ja-JP" sz="2000" dirty="0">
                    <a:solidFill>
                      <a:schemeClr val="tx1"/>
                    </a:solidFill>
                    <a:latin typeface="メイリオ" panose="020B0604030504040204" pitchFamily="50" charset="-128"/>
                    <a:ea typeface="メイリオ" panose="020B0604030504040204" pitchFamily="50" charset="-128"/>
                  </a:rPr>
                  <a:t>Re</a:t>
                </a:r>
                <a:r>
                  <a:rPr lang="ja-JP" altLang="en-US" sz="2000" dirty="0">
                    <a:solidFill>
                      <a:schemeClr val="tx1"/>
                    </a:solidFill>
                    <a:latin typeface="メイリオ" panose="020B0604030504040204" pitchFamily="50" charset="-128"/>
                    <a:ea typeface="メイリオ" panose="020B0604030504040204" pitchFamily="50" charset="-128"/>
                  </a:rPr>
                  <a:t>＝</a:t>
                </a:r>
                <a:r>
                  <a:rPr lang="en-US" altLang="ja-JP" sz="2000" dirty="0">
                    <a:solidFill>
                      <a:schemeClr val="tx1"/>
                    </a:solidFill>
                    <a:latin typeface="メイリオ" panose="020B0604030504040204" pitchFamily="50" charset="-128"/>
                    <a:ea typeface="メイリオ" panose="020B0604030504040204" pitchFamily="50" charset="-128"/>
                  </a:rPr>
                  <a:t>1000×1×30</a:t>
                </a:r>
              </a:p>
              <a:p>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en-US" altLang="ja-JP" sz="2000" b="1" u="sng" dirty="0">
                    <a:solidFill>
                      <a:srgbClr val="EAB200"/>
                    </a:solidFill>
                    <a:latin typeface="メイリオ" panose="020B0604030504040204" pitchFamily="50" charset="-128"/>
                    <a:ea typeface="メイリオ" panose="020B0604030504040204" pitchFamily="50" charset="-128"/>
                  </a:rPr>
                  <a:t>30000</a:t>
                </a:r>
                <a:endParaRPr lang="ja-JP" altLang="en-US" sz="2000" b="1" u="sng" dirty="0">
                  <a:solidFill>
                    <a:srgbClr val="EAB200"/>
                  </a:solidFill>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p:txBody>
          </p:sp>
        </mc:Choice>
        <mc:Fallback xmlns="">
          <p:sp>
            <p:nvSpPr>
              <p:cNvPr id="13" name="正方形/長方形 12"/>
              <p:cNvSpPr>
                <a:spLocks noRot="1" noChangeAspect="1" noMove="1" noResize="1" noEditPoints="1" noAdjustHandles="1" noChangeArrowheads="1" noChangeShapeType="1" noTextEdit="1"/>
              </p:cNvSpPr>
              <p:nvPr/>
            </p:nvSpPr>
            <p:spPr>
              <a:xfrm>
                <a:off x="793720" y="2007338"/>
                <a:ext cx="6483380" cy="4860946"/>
              </a:xfrm>
              <a:prstGeom prst="rect">
                <a:avLst/>
              </a:prstGeom>
              <a:blipFill>
                <a:blip r:embed="rId2"/>
                <a:stretch>
                  <a:fillRect l="-1410" t="-1003"/>
                </a:stretch>
              </a:blipFill>
              <a:ln>
                <a:noFill/>
              </a:ln>
            </p:spPr>
            <p:txBody>
              <a:bodyPr/>
              <a:lstStyle/>
              <a:p>
                <a:r>
                  <a:rPr lang="ja-JP" altLang="en-US">
                    <a:noFill/>
                  </a:rPr>
                  <a:t> </a:t>
                </a:r>
              </a:p>
            </p:txBody>
          </p:sp>
        </mc:Fallback>
      </mc:AlternateContent>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25" name="正方形/長方形 24">
            <a:extLst>
              <a:ext uri="{FF2B5EF4-FFF2-40B4-BE49-F238E27FC236}">
                <a16:creationId xmlns:a16="http://schemas.microsoft.com/office/drawing/2014/main" id="{3320642F-F095-47DE-A013-9968AF0B225E}"/>
              </a:ext>
            </a:extLst>
          </p:cNvPr>
          <p:cNvSpPr/>
          <p:nvPr/>
        </p:nvSpPr>
        <p:spPr>
          <a:xfrm>
            <a:off x="7499314" y="3953152"/>
            <a:ext cx="5632525" cy="461665"/>
          </a:xfrm>
          <a:prstGeom prst="rect">
            <a:avLst/>
          </a:prstGeom>
          <a:ln>
            <a:noFill/>
          </a:ln>
        </p:spPr>
        <p:txBody>
          <a:bodyPr wrap="square">
            <a:spAutoFit/>
          </a:bodyPr>
          <a:lstStyle/>
          <a:p>
            <a:r>
              <a:rPr lang="en-US" altLang="ja-JP" sz="2400" dirty="0">
                <a:solidFill>
                  <a:schemeClr val="tx1"/>
                </a:solidFill>
              </a:rPr>
              <a:t>※</a:t>
            </a:r>
            <a:r>
              <a:rPr lang="ja-JP" altLang="en-US" sz="2400" dirty="0">
                <a:solidFill>
                  <a:schemeClr val="tx1"/>
                </a:solidFill>
              </a:rPr>
              <a:t>単位をｍに統一（</a:t>
            </a:r>
            <a:r>
              <a:rPr lang="en-US" altLang="ja-JP" sz="2400" dirty="0">
                <a:solidFill>
                  <a:schemeClr val="tx1"/>
                </a:solidFill>
              </a:rPr>
              <a:t>3㎝</a:t>
            </a:r>
            <a:r>
              <a:rPr lang="ja-JP" altLang="en-US" sz="2400" dirty="0">
                <a:solidFill>
                  <a:schemeClr val="tx1"/>
                </a:solidFill>
              </a:rPr>
              <a:t>⇒</a:t>
            </a:r>
            <a:r>
              <a:rPr lang="en-US" altLang="ja-JP" sz="2400" dirty="0">
                <a:solidFill>
                  <a:schemeClr val="tx1"/>
                </a:solidFill>
              </a:rPr>
              <a:t>0.03</a:t>
            </a:r>
            <a:r>
              <a:rPr lang="ja-JP" altLang="en-US" sz="2400" dirty="0">
                <a:solidFill>
                  <a:schemeClr val="tx1"/>
                </a:solidFill>
              </a:rPr>
              <a:t>ｍ）</a:t>
            </a:r>
            <a:endParaRPr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10" name="L 字 9">
            <a:extLst>
              <a:ext uri="{FF2B5EF4-FFF2-40B4-BE49-F238E27FC236}">
                <a16:creationId xmlns:a16="http://schemas.microsoft.com/office/drawing/2014/main" id="{D365ABCE-2506-4022-A9AB-DF0FC2BD2B1A}"/>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C02BBC03-B9D5-40F6-8888-E842DBC5CE96}"/>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5FB6B017-5776-4D15-9C2C-FD1F5AC17AB1}"/>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350CE45C-214B-46D0-85AE-24A570DACEA8}"/>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C9F40751-FA58-4254-B457-F3FFC530821E}"/>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3417E30F-D1F2-4E44-8141-947970B5ADD8}"/>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8FEE0CC9-A625-4F4A-B766-7D27748BCCD5}"/>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2750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0401" y="2235371"/>
            <a:ext cx="9880434" cy="2062103"/>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直円管に空気を流した時のレイノルズ数が</a:t>
            </a:r>
            <a:r>
              <a:rPr lang="en-US" altLang="ja-JP" sz="3200" dirty="0">
                <a:latin typeface="メイリオ" panose="020B0604030504040204" pitchFamily="50" charset="-128"/>
                <a:ea typeface="メイリオ" panose="020B0604030504040204" pitchFamily="50" charset="-128"/>
              </a:rPr>
              <a:t>2000</a:t>
            </a:r>
            <a:r>
              <a:rPr lang="ja-JP" altLang="en-US" sz="3200" dirty="0">
                <a:latin typeface="メイリオ" panose="020B0604030504040204" pitchFamily="50" charset="-128"/>
                <a:ea typeface="メイリオ" panose="020B0604030504040204" pitchFamily="50" charset="-128"/>
              </a:rPr>
              <a:t>であった。同じ平均流速で水を流した場合のレイノルズ数はいくらか。ただし、動粘度は</a:t>
            </a:r>
            <a:r>
              <a:rPr lang="en-US" altLang="ja-JP" sz="3200" dirty="0">
                <a:latin typeface="メイリオ" panose="020B0604030504040204" pitchFamily="50" charset="-128"/>
                <a:ea typeface="メイリオ" panose="020B0604030504040204" pitchFamily="50" charset="-128"/>
              </a:rPr>
              <a:t>16</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err="1">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水の動粘度は</a:t>
            </a:r>
            <a:r>
              <a:rPr lang="en-US" altLang="ja-JP" sz="3200" dirty="0">
                <a:latin typeface="メイリオ" panose="020B0604030504040204" pitchFamily="50" charset="-128"/>
                <a:ea typeface="メイリオ" panose="020B0604030504040204" pitchFamily="50" charset="-128"/>
              </a:rPr>
              <a:t>0.8</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とする。</a:t>
            </a: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8" name="L 字 7">
            <a:extLst>
              <a:ext uri="{FF2B5EF4-FFF2-40B4-BE49-F238E27FC236}">
                <a16:creationId xmlns:a16="http://schemas.microsoft.com/office/drawing/2014/main" id="{CE289DA5-E8C2-4CF9-AAB2-05070AF04B25}"/>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30050960-BFA7-4178-BC53-C14DCB2B22EE}"/>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5B8FD314-F107-456E-A48D-8CF7639EE808}"/>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C0C7A4F3-0A82-4B71-B767-76B7B3C99406}"/>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738EF8A8-5B3A-49D7-B9B0-0CDD8CEAFACE}"/>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94633CEE-A187-4401-8B2B-D9357EA443DC}"/>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5A11BFC2-34FA-4E80-9F3E-D573C8A17B94}"/>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353855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30" name="テキスト ボックス 2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710401" y="2235371"/>
            <a:ext cx="1118837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直円管に空気を流した時のレイノルズ数が</a:t>
            </a:r>
            <a:r>
              <a:rPr lang="en-US" altLang="ja-JP" sz="3200" dirty="0">
                <a:latin typeface="メイリオ" panose="020B0604030504040204" pitchFamily="50" charset="-128"/>
                <a:ea typeface="メイリオ" panose="020B0604030504040204" pitchFamily="50" charset="-128"/>
              </a:rPr>
              <a:t>2000</a:t>
            </a:r>
            <a:r>
              <a:rPr lang="ja-JP" altLang="en-US" sz="3200" dirty="0">
                <a:latin typeface="メイリオ" panose="020B0604030504040204" pitchFamily="50" charset="-128"/>
                <a:ea typeface="メイリオ" panose="020B0604030504040204" pitchFamily="50" charset="-128"/>
              </a:rPr>
              <a:t>であった。同じ平均流速で水を流した場合のレイノルズ数はいくらか。ただし、動粘度は</a:t>
            </a:r>
            <a:r>
              <a:rPr lang="en-US" altLang="ja-JP" sz="3200" dirty="0">
                <a:latin typeface="メイリオ" panose="020B0604030504040204" pitchFamily="50" charset="-128"/>
                <a:ea typeface="メイリオ" panose="020B0604030504040204" pitchFamily="50" charset="-128"/>
              </a:rPr>
              <a:t>16</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err="1">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水の動粘度は</a:t>
            </a:r>
            <a:r>
              <a:rPr lang="en-US" altLang="ja-JP" sz="3200" dirty="0">
                <a:latin typeface="メイリオ" panose="020B0604030504040204" pitchFamily="50" charset="-128"/>
                <a:ea typeface="メイリオ" panose="020B0604030504040204" pitchFamily="50" charset="-128"/>
              </a:rPr>
              <a:t>0.8</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とする。</a:t>
            </a:r>
          </a:p>
        </p:txBody>
      </p:sp>
      <p:grpSp>
        <p:nvGrpSpPr>
          <p:cNvPr id="16" name="グループ化 15"/>
          <p:cNvGrpSpPr/>
          <p:nvPr/>
        </p:nvGrpSpPr>
        <p:grpSpPr>
          <a:xfrm>
            <a:off x="683831" y="4026166"/>
            <a:ext cx="5597594" cy="2790966"/>
            <a:chOff x="683831" y="4026166"/>
            <a:chExt cx="6168790" cy="2790966"/>
          </a:xfrm>
        </p:grpSpPr>
        <p:sp>
          <p:nvSpPr>
            <p:cNvPr id="17" name="コンテンツ プレースホルダー 5">
              <a:extLst>
                <a:ext uri="{FF2B5EF4-FFF2-40B4-BE49-F238E27FC236}">
                  <a16:creationId xmlns:a16="http://schemas.microsoft.com/office/drawing/2014/main" id="{6A3C9F0C-9A60-4015-9DFE-DC9FF4E5F2B0}"/>
                </a:ext>
              </a:extLst>
            </p:cNvPr>
            <p:cNvSpPr txBox="1">
              <a:spLocks/>
            </p:cNvSpPr>
            <p:nvPr/>
          </p:nvSpPr>
          <p:spPr>
            <a:xfrm>
              <a:off x="710401" y="4026166"/>
              <a:ext cx="2209755" cy="4032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latin typeface="Hiragino Kaku Gothic ProN"/>
                </a:rPr>
                <a:t>使用公式</a:t>
              </a:r>
              <a:endParaRPr lang="ja-JP" altLang="en-US" sz="2000" b="1" dirty="0">
                <a:solidFill>
                  <a:schemeClr val="accent1">
                    <a:lumMod val="75000"/>
                  </a:schemeClr>
                </a:solidFill>
              </a:endParaRPr>
            </a:p>
          </p:txBody>
        </p:sp>
        <p:grpSp>
          <p:nvGrpSpPr>
            <p:cNvPr id="18" name="グループ化 17"/>
            <p:cNvGrpSpPr/>
            <p:nvPr/>
          </p:nvGrpSpPr>
          <p:grpSpPr>
            <a:xfrm>
              <a:off x="683831" y="4350918"/>
              <a:ext cx="6168790" cy="2422298"/>
              <a:chOff x="383862" y="4365302"/>
              <a:chExt cx="4414632" cy="2443402"/>
            </a:xfrm>
          </p:grpSpPr>
          <p:sp>
            <p:nvSpPr>
              <p:cNvPr id="20"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383862" y="4365302"/>
                <a:ext cx="4331507" cy="2443402"/>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p:sp>
            <p:nvSpPr>
              <p:cNvPr id="22" name="テキスト ボックス 21"/>
              <p:cNvSpPr txBox="1"/>
              <p:nvPr/>
            </p:nvSpPr>
            <p:spPr>
              <a:xfrm>
                <a:off x="563351" y="5501480"/>
                <a:ext cx="4235143" cy="1187502"/>
              </a:xfrm>
              <a:prstGeom prst="rect">
                <a:avLst/>
              </a:prstGeom>
              <a:noFill/>
            </p:spPr>
            <p:txBody>
              <a:bodyPr wrap="square" rtlCol="0">
                <a:spAutoFit/>
              </a:bodyPr>
              <a:lstStyle/>
              <a:p>
                <a:r>
                  <a:rPr lang="en-US" altLang="ja-JP" sz="2000" b="1" dirty="0">
                    <a:latin typeface="メイリオ" panose="020B0604030504040204" pitchFamily="50" charset="-128"/>
                    <a:ea typeface="メイリオ" panose="020B0604030504040204" pitchFamily="50" charset="-128"/>
                  </a:rPr>
                  <a:t>Re</a:t>
                </a:r>
                <a:r>
                  <a:rPr lang="ja-JP" altLang="en-US" sz="2000" b="1" dirty="0">
                    <a:latin typeface="メイリオ" panose="020B0604030504040204" pitchFamily="50" charset="-128"/>
                    <a:ea typeface="メイリオ" panose="020B0604030504040204" pitchFamily="50" charset="-128"/>
                  </a:rPr>
                  <a:t>：レイノルズ数　  </a:t>
                </a:r>
                <a:r>
                  <a:rPr lang="en-US" altLang="ja-JP" sz="2000" b="1" dirty="0">
                    <a:latin typeface="メイリオ" panose="020B0604030504040204" pitchFamily="50" charset="-128"/>
                    <a:ea typeface="メイリオ" panose="020B0604030504040204" pitchFamily="50" charset="-128"/>
                  </a:rPr>
                  <a:t>u</a:t>
                </a:r>
                <a:r>
                  <a:rPr lang="ja-JP" altLang="en-US" sz="2000" b="1" dirty="0">
                    <a:latin typeface="メイリオ" panose="020B0604030504040204" pitchFamily="50" charset="-128"/>
                    <a:ea typeface="メイリオ" panose="020B0604030504040204" pitchFamily="50" charset="-128"/>
                  </a:rPr>
                  <a:t>：速度</a:t>
                </a:r>
                <a:r>
                  <a:rPr lang="en-US" altLang="ja-JP" sz="2000" b="1" dirty="0">
                    <a:solidFill>
                      <a:srgbClr val="FF0000"/>
                    </a:solidFill>
                    <a:latin typeface="メイリオ" panose="020B0604030504040204" pitchFamily="50" charset="-128"/>
                    <a:ea typeface="メイリオ" panose="020B0604030504040204" pitchFamily="50" charset="-128"/>
                  </a:rPr>
                  <a:t>(m/s)</a:t>
                </a:r>
                <a:endParaRPr lang="en-US" altLang="ja-JP" sz="2000" b="1" dirty="0">
                  <a:latin typeface="メイリオ" panose="020B0604030504040204" pitchFamily="50" charset="-128"/>
                  <a:ea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d</a:t>
                </a:r>
                <a:r>
                  <a:rPr lang="ja-JP" altLang="en-US" sz="2000" b="1" dirty="0">
                    <a:latin typeface="メイリオ" panose="020B0604030504040204" pitchFamily="50" charset="-128"/>
                    <a:ea typeface="メイリオ" panose="020B0604030504040204" pitchFamily="50" charset="-128"/>
                  </a:rPr>
                  <a:t>：管径</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v</a:t>
                </a:r>
                <a:r>
                  <a:rPr lang="ja-JP" altLang="en-US" sz="2000" b="1" dirty="0">
                    <a:latin typeface="メイリオ" panose="020B0604030504040204" pitchFamily="50" charset="-128"/>
                    <a:ea typeface="メイリオ" panose="020B0604030504040204" pitchFamily="50" charset="-128"/>
                  </a:rPr>
                  <a:t>：動粘度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/s)</a:t>
                </a:r>
                <a:endParaRPr lang="ja-JP" altLang="en-US" sz="2000" b="1" dirty="0">
                  <a:latin typeface="メイリオ" panose="020B0604030504040204" pitchFamily="50" charset="-128"/>
                  <a:ea typeface="メイリオ" panose="020B0604030504040204" pitchFamily="50" charset="-128"/>
                </a:endParaRPr>
              </a:p>
              <a:p>
                <a:r>
                  <a:rPr lang="ja-JP" altLang="en-US" sz="2000" b="1" dirty="0">
                    <a:solidFill>
                      <a:srgbClr val="FF0000"/>
                    </a:solidFill>
                    <a:latin typeface="メイリオ" panose="020B0604030504040204" pitchFamily="50" charset="-128"/>
                    <a:ea typeface="メイリオ" panose="020B0604030504040204" pitchFamily="50" charset="-128"/>
                  </a:rPr>
                  <a:t>　　</a:t>
                </a:r>
                <a:endParaRPr lang="ja-JP" altLang="en-US" sz="2000" b="1" dirty="0">
                  <a:latin typeface="メイリオ" panose="020B0604030504040204" pitchFamily="50" charset="-128"/>
                  <a:ea typeface="メイリオ" panose="020B0604030504040204" pitchFamily="50" charset="-128"/>
                </a:endParaRPr>
              </a:p>
            </p:txBody>
          </p:sp>
        </p:grpSp>
        <p:sp>
          <p:nvSpPr>
            <p:cNvPr id="19" name="テキスト ボックス 18"/>
            <p:cNvSpPr txBox="1"/>
            <p:nvPr/>
          </p:nvSpPr>
          <p:spPr>
            <a:xfrm>
              <a:off x="934640" y="6478578"/>
              <a:ext cx="5346785" cy="338554"/>
            </a:xfrm>
            <a:prstGeom prst="rect">
              <a:avLst/>
            </a:prstGeom>
            <a:noFill/>
          </p:spPr>
          <p:txBody>
            <a:bodyPr wrap="square" rtlCol="0">
              <a:spAutoFit/>
            </a:bodyPr>
            <a:lstStyle/>
            <a:p>
              <a:r>
                <a:rPr lang="en-US" altLang="ja-JP" sz="1600" b="1" dirty="0">
                  <a:solidFill>
                    <a:srgbClr val="FF0000"/>
                  </a:solidFill>
                  <a:latin typeface="メイリオ" panose="020B0604030504040204" pitchFamily="50" charset="-128"/>
                  <a:ea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rPr>
                <a:t>単位を合わせて！</a:t>
              </a:r>
            </a:p>
          </p:txBody>
        </p:sp>
      </p:grpSp>
      <mc:AlternateContent xmlns:mc="http://schemas.openxmlformats.org/markup-compatibility/2006" xmlns:a14="http://schemas.microsoft.com/office/drawing/2010/main">
        <mc:Choice Requires="a14">
          <p:sp>
            <p:nvSpPr>
              <p:cNvPr id="29" name="テキスト ボックス 28"/>
              <p:cNvSpPr txBox="1"/>
              <p:nvPr/>
            </p:nvSpPr>
            <p:spPr>
              <a:xfrm>
                <a:off x="934640" y="4420481"/>
                <a:ext cx="2812536" cy="900952"/>
              </a:xfrm>
              <a:prstGeom prst="rect">
                <a:avLst/>
              </a:prstGeom>
              <a:noFill/>
            </p:spPr>
            <p:txBody>
              <a:bodyPr wrap="square" rtlCol="0">
                <a:spAutoFit/>
              </a:bodyPr>
              <a:lstStyle/>
              <a:p>
                <a:r>
                  <a:rPr lang="en-US" altLang="ja-JP" sz="2400" b="1" dirty="0">
                    <a:solidFill>
                      <a:schemeClr val="accent1">
                        <a:lumMod val="75000"/>
                      </a:schemeClr>
                    </a:solidFill>
                    <a:latin typeface="メイリオ" panose="020B0604030504040204" pitchFamily="50" charset="-128"/>
                    <a:ea typeface="メイリオ" panose="020B0604030504040204" pitchFamily="50" charset="-128"/>
                  </a:rPr>
                  <a:t>Re</a:t>
                </a:r>
                <a:r>
                  <a:rPr lang="ja-JP" altLang="en-US" sz="24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smtClean="0">
                            <a:solidFill>
                              <a:schemeClr val="accent1">
                                <a:lumMod val="75000"/>
                              </a:schemeClr>
                            </a:solidFill>
                            <a:latin typeface="Cambria Math"/>
                          </a:rPr>
                          <m:t>𝒖</m:t>
                        </m:r>
                        <m:r>
                          <a:rPr lang="en-US" altLang="ja-JP" sz="3600" b="1" i="1" smtClean="0">
                            <a:solidFill>
                              <a:schemeClr val="accent1">
                                <a:lumMod val="75000"/>
                              </a:schemeClr>
                            </a:solidFill>
                            <a:latin typeface="Cambria Math"/>
                          </a:rPr>
                          <m:t>×</m:t>
                        </m:r>
                        <m:r>
                          <a:rPr lang="en-US" altLang="ja-JP" sz="3600" b="1" i="1" smtClean="0">
                            <a:solidFill>
                              <a:schemeClr val="accent1">
                                <a:lumMod val="75000"/>
                              </a:schemeClr>
                            </a:solidFill>
                            <a:latin typeface="Cambria Math"/>
                          </a:rPr>
                          <m:t>𝒅</m:t>
                        </m:r>
                      </m:num>
                      <m:den>
                        <m:r>
                          <a:rPr lang="en-US" altLang="ja-JP" sz="3600" b="1" i="1" smtClean="0">
                            <a:solidFill>
                              <a:schemeClr val="accent1">
                                <a:lumMod val="75000"/>
                              </a:schemeClr>
                            </a:solidFill>
                            <a:latin typeface="Cambria Math"/>
                          </a:rPr>
                          <m:t>𝒗</m:t>
                        </m:r>
                      </m:den>
                    </m:f>
                  </m:oMath>
                </a14:m>
                <a:endParaRPr kumimoji="1" lang="ja-JP" altLang="en-US" sz="3600" dirty="0">
                  <a:latin typeface="メイリオ" panose="020B0604030504040204" pitchFamily="50" charset="-128"/>
                  <a:ea typeface="メイリオ" panose="020B0604030504040204" pitchFamily="50" charset="-128"/>
                </a:endParaRPr>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934640" y="4420481"/>
                <a:ext cx="2812536" cy="900952"/>
              </a:xfrm>
              <a:prstGeom prst="rect">
                <a:avLst/>
              </a:prstGeom>
              <a:blipFill rotWithShape="1">
                <a:blip r:embed="rId2"/>
                <a:stretch>
                  <a:fillRect l="-3247" b="-676"/>
                </a:stretch>
              </a:blipFill>
            </p:spPr>
            <p:txBody>
              <a:bodyPr/>
              <a:lstStyle/>
              <a:p>
                <a:r>
                  <a:rPr lang="ja-JP" altLang="en-US">
                    <a:noFill/>
                  </a:rPr>
                  <a:t> </a:t>
                </a:r>
              </a:p>
            </p:txBody>
          </p:sp>
        </mc:Fallback>
      </mc:AlternateContent>
      <p:sp>
        <p:nvSpPr>
          <p:cNvPr id="21" name="L 字 20">
            <a:extLst>
              <a:ext uri="{FF2B5EF4-FFF2-40B4-BE49-F238E27FC236}">
                <a16:creationId xmlns:a16="http://schemas.microsoft.com/office/drawing/2014/main" id="{013CA9F9-C47B-44D7-99A7-8392C147A6B9}"/>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49D7D3F5-F78F-4859-BA1C-1D5E4A769136}"/>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D11E8D24-9DE2-48D9-AE83-4483DF9DB5C2}"/>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F1632FB6-087D-40A7-9DCB-16203AA21D16}"/>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7" name="L 字 26">
            <a:extLst>
              <a:ext uri="{FF2B5EF4-FFF2-40B4-BE49-F238E27FC236}">
                <a16:creationId xmlns:a16="http://schemas.microsoft.com/office/drawing/2014/main" id="{E3F54E65-DDB8-4B0D-837B-6C938266739D}"/>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8" name="L 字 27">
            <a:extLst>
              <a:ext uri="{FF2B5EF4-FFF2-40B4-BE49-F238E27FC236}">
                <a16:creationId xmlns:a16="http://schemas.microsoft.com/office/drawing/2014/main" id="{C1DB16A6-C0BA-4DEA-B364-9C83EB9F33A9}"/>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L 字 30">
            <a:extLst>
              <a:ext uri="{FF2B5EF4-FFF2-40B4-BE49-F238E27FC236}">
                <a16:creationId xmlns:a16="http://schemas.microsoft.com/office/drawing/2014/main" id="{DF6A1476-1364-408F-9278-F2FCEF261A23}"/>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24519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正方形/長方形 12"/>
              <p:cNvSpPr/>
              <p:nvPr/>
            </p:nvSpPr>
            <p:spPr>
              <a:xfrm>
                <a:off x="793719" y="2007338"/>
                <a:ext cx="8277985" cy="4521302"/>
              </a:xfrm>
              <a:prstGeom prst="rect">
                <a:avLst/>
              </a:prstGeom>
              <a:ln>
                <a:noFill/>
              </a:ln>
            </p:spPr>
            <p:txBody>
              <a:bodyPr wrap="square">
                <a:spAutoFit/>
              </a:bodyPr>
              <a:lstStyle/>
              <a:p>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使用公式</a:t>
                </a:r>
                <a:r>
                  <a:rPr lang="en-US" altLang="ja-JP" dirty="0">
                    <a:latin typeface="メイリオ" panose="020B0604030504040204" pitchFamily="50" charset="-128"/>
                    <a:ea typeface="メイリオ" panose="020B0604030504040204" pitchFamily="50" charset="-128"/>
                  </a:rPr>
                  <a:t>】</a:t>
                </a:r>
              </a:p>
              <a:p>
                <a:r>
                  <a:rPr lang="en-US" altLang="ja-JP" dirty="0">
                    <a:solidFill>
                      <a:schemeClr val="tx1"/>
                    </a:solidFill>
                    <a:latin typeface="メイリオ" panose="020B0604030504040204" pitchFamily="50" charset="-128"/>
                    <a:ea typeface="メイリオ" panose="020B0604030504040204" pitchFamily="50" charset="-128"/>
                  </a:rPr>
                  <a:t>Re</a:t>
                </a:r>
                <a:r>
                  <a:rPr lang="ja-JP" altLang="en-US" i="1" dirty="0">
                    <a:solidFill>
                      <a:schemeClr val="tx1"/>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a:solidFill>
                              <a:schemeClr val="tx1"/>
                            </a:solidFill>
                            <a:latin typeface="Cambria Math" panose="02040503050406030204" pitchFamily="18" charset="0"/>
                          </a:rPr>
                        </m:ctrlPr>
                      </m:fPr>
                      <m:num>
                        <m:r>
                          <a:rPr lang="en-US" altLang="ja-JP" b="0" i="1">
                            <a:solidFill>
                              <a:schemeClr val="tx1"/>
                            </a:solidFill>
                            <a:latin typeface="Cambria Math"/>
                          </a:rPr>
                          <m:t>𝜌</m:t>
                        </m:r>
                        <m:r>
                          <a:rPr lang="en-US" altLang="ja-JP" b="0" i="1">
                            <a:solidFill>
                              <a:schemeClr val="tx1"/>
                            </a:solidFill>
                            <a:latin typeface="Cambria Math"/>
                          </a:rPr>
                          <m:t>×</m:t>
                        </m:r>
                        <m:r>
                          <a:rPr lang="en-US" altLang="ja-JP" b="0" i="1">
                            <a:solidFill>
                              <a:schemeClr val="tx1"/>
                            </a:solidFill>
                            <a:latin typeface="Cambria Math"/>
                          </a:rPr>
                          <m:t>𝑢</m:t>
                        </m:r>
                        <m:r>
                          <a:rPr lang="en-US" altLang="ja-JP" b="0" i="1">
                            <a:solidFill>
                              <a:schemeClr val="tx1"/>
                            </a:solidFill>
                            <a:latin typeface="Cambria Math"/>
                          </a:rPr>
                          <m:t>×</m:t>
                        </m:r>
                        <m:r>
                          <a:rPr lang="en-US" altLang="ja-JP" b="0" i="1">
                            <a:solidFill>
                              <a:schemeClr val="tx1"/>
                            </a:solidFill>
                            <a:latin typeface="Cambria Math"/>
                          </a:rPr>
                          <m:t>𝑑</m:t>
                        </m:r>
                      </m:num>
                      <m:den>
                        <m:r>
                          <a:rPr lang="en-US" altLang="ja-JP" b="0" i="1">
                            <a:solidFill>
                              <a:schemeClr val="tx1"/>
                            </a:solidFill>
                            <a:latin typeface="Cambria Math"/>
                          </a:rPr>
                          <m:t>𝜇</m:t>
                        </m:r>
                      </m:den>
                    </m:f>
                    <m:r>
                      <a:rPr lang="ja-JP" altLang="en-US" i="1" smtClean="0">
                        <a:latin typeface="Cambria Math" panose="02040503050406030204" pitchFamily="18" charset="0"/>
                      </a:rPr>
                      <m:t>⇒</m:t>
                    </m:r>
                  </m:oMath>
                </a14:m>
                <a:r>
                  <a:rPr lang="en-US" altLang="ja-JP" b="1" dirty="0">
                    <a:solidFill>
                      <a:schemeClr val="accent1">
                        <a:lumMod val="75000"/>
                      </a:schemeClr>
                    </a:solidFill>
                    <a:latin typeface="メイリオ" panose="020B0604030504040204" pitchFamily="50" charset="-128"/>
                    <a:ea typeface="メイリオ" panose="020B0604030504040204" pitchFamily="50" charset="-128"/>
                  </a:rPr>
                  <a:t> </a:t>
                </a:r>
                <a:r>
                  <a:rPr lang="en-US" altLang="ja-JP" dirty="0">
                    <a:solidFill>
                      <a:schemeClr val="tx1"/>
                    </a:solidFill>
                    <a:latin typeface="メイリオ" panose="020B0604030504040204" pitchFamily="50" charset="-128"/>
                    <a:ea typeface="メイリオ" panose="020B0604030504040204" pitchFamily="50" charset="-128"/>
                  </a:rPr>
                  <a:t>Re</a:t>
                </a:r>
                <a:r>
                  <a:rPr lang="ja-JP" altLang="en-US" i="1" dirty="0">
                    <a:solidFill>
                      <a:schemeClr val="tx1"/>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a:solidFill>
                              <a:schemeClr val="tx1"/>
                            </a:solidFill>
                            <a:latin typeface="Cambria Math" panose="02040503050406030204" pitchFamily="18" charset="0"/>
                          </a:rPr>
                        </m:ctrlPr>
                      </m:fPr>
                      <m:num>
                        <m:r>
                          <a:rPr lang="en-US" altLang="ja-JP" b="0" i="1">
                            <a:solidFill>
                              <a:schemeClr val="tx1"/>
                            </a:solidFill>
                            <a:latin typeface="Cambria Math"/>
                          </a:rPr>
                          <m:t>𝑢</m:t>
                        </m:r>
                        <m:r>
                          <a:rPr lang="en-US" altLang="ja-JP" b="0" i="1">
                            <a:solidFill>
                              <a:schemeClr val="tx1"/>
                            </a:solidFill>
                            <a:latin typeface="Cambria Math"/>
                          </a:rPr>
                          <m:t>×</m:t>
                        </m:r>
                        <m:r>
                          <a:rPr lang="en-US" altLang="ja-JP" b="0" i="1">
                            <a:solidFill>
                              <a:schemeClr val="tx1"/>
                            </a:solidFill>
                            <a:latin typeface="Cambria Math"/>
                          </a:rPr>
                          <m:t>𝑑</m:t>
                        </m:r>
                      </m:num>
                      <m:den>
                        <m:r>
                          <a:rPr lang="en-US" altLang="ja-JP" b="0" i="1">
                            <a:solidFill>
                              <a:schemeClr val="tx1"/>
                            </a:solidFill>
                            <a:latin typeface="Cambria Math"/>
                          </a:rPr>
                          <m:t>𝑣</m:t>
                        </m:r>
                      </m:den>
                    </m:f>
                  </m:oMath>
                </a14:m>
                <a:endParaRPr lang="en-US" altLang="ja-JP" dirty="0">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代入値</a:t>
                </a:r>
                <a:r>
                  <a:rPr lang="en-US" altLang="ja-JP" dirty="0">
                    <a:latin typeface="メイリオ" panose="020B0604030504040204" pitchFamily="50" charset="-128"/>
                    <a:ea typeface="メイリオ" panose="020B0604030504040204" pitchFamily="50" charset="-128"/>
                  </a:rPr>
                  <a:t>】</a:t>
                </a:r>
              </a:p>
              <a:p>
                <a:r>
                  <a:rPr lang="en-US" altLang="ja-JP" i="1" dirty="0">
                    <a:latin typeface="メイリオ" panose="020B0604030504040204" pitchFamily="50" charset="-128"/>
                    <a:ea typeface="メイリオ" panose="020B0604030504040204" pitchFamily="50" charset="-128"/>
                  </a:rPr>
                  <a:t>Re=2000</a:t>
                </a:r>
                <a:r>
                  <a:rPr lang="ja-JP" altLang="en-US" i="1" dirty="0">
                    <a:latin typeface="メイリオ" panose="020B0604030504040204" pitchFamily="50" charset="-128"/>
                    <a:ea typeface="メイリオ" panose="020B0604030504040204" pitchFamily="50" charset="-128"/>
                  </a:rPr>
                  <a:t>　空気の動粘度＝</a:t>
                </a:r>
                <a:r>
                  <a:rPr lang="en-US" altLang="ja-JP" i="1" dirty="0">
                    <a:latin typeface="メイリオ" panose="020B0604030504040204" pitchFamily="50" charset="-128"/>
                    <a:ea typeface="メイリオ" panose="020B0604030504040204" pitchFamily="50" charset="-128"/>
                  </a:rPr>
                  <a:t>16</a:t>
                </a:r>
                <a:r>
                  <a:rPr lang="ja-JP" altLang="en-US" i="1" dirty="0">
                    <a:latin typeface="メイリオ" panose="020B0604030504040204" pitchFamily="50" charset="-128"/>
                    <a:ea typeface="メイリオ" panose="020B0604030504040204" pitchFamily="50" charset="-128"/>
                  </a:rPr>
                  <a:t>㎟</a:t>
                </a:r>
                <a:r>
                  <a:rPr lang="en-US" altLang="ja-JP" i="1" dirty="0">
                    <a:latin typeface="メイリオ" panose="020B0604030504040204" pitchFamily="50" charset="-128"/>
                    <a:ea typeface="メイリオ" panose="020B0604030504040204" pitchFamily="50" charset="-128"/>
                  </a:rPr>
                  <a:t>/s</a:t>
                </a:r>
                <a:r>
                  <a:rPr lang="ja-JP" altLang="en-US" i="1" dirty="0">
                    <a:latin typeface="メイリオ" panose="020B0604030504040204" pitchFamily="50" charset="-128"/>
                    <a:ea typeface="メイリオ" panose="020B0604030504040204" pitchFamily="50" charset="-128"/>
                  </a:rPr>
                  <a:t>　水の動粘度＝</a:t>
                </a:r>
                <a:r>
                  <a:rPr lang="en-US" altLang="ja-JP" i="1" dirty="0">
                    <a:latin typeface="メイリオ" panose="020B0604030504040204" pitchFamily="50" charset="-128"/>
                    <a:ea typeface="メイリオ" panose="020B0604030504040204" pitchFamily="50" charset="-128"/>
                  </a:rPr>
                  <a:t>0.8</a:t>
                </a:r>
                <a:r>
                  <a:rPr lang="ja-JP" altLang="en-US" i="1" dirty="0">
                    <a:latin typeface="メイリオ" panose="020B0604030504040204" pitchFamily="50" charset="-128"/>
                    <a:ea typeface="メイリオ" panose="020B0604030504040204" pitchFamily="50" charset="-128"/>
                  </a:rPr>
                  <a:t>㎟</a:t>
                </a:r>
                <a:r>
                  <a:rPr lang="en-US" altLang="ja-JP" i="1" dirty="0">
                    <a:latin typeface="メイリオ" panose="020B0604030504040204" pitchFamily="50" charset="-128"/>
                    <a:ea typeface="メイリオ" panose="020B0604030504040204" pitchFamily="50" charset="-128"/>
                  </a:rPr>
                  <a:t>/s</a:t>
                </a:r>
                <a:r>
                  <a:rPr lang="ja-JP" altLang="en-US" i="1" dirty="0">
                    <a:latin typeface="メイリオ" panose="020B0604030504040204" pitchFamily="50" charset="-128"/>
                    <a:ea typeface="メイリオ" panose="020B0604030504040204" pitchFamily="50" charset="-128"/>
                  </a:rPr>
                  <a:t>　</a:t>
                </a:r>
                <a:endParaRPr lang="en-US" altLang="ja-JP" i="1" dirty="0">
                  <a:latin typeface="メイリオ" panose="020B0604030504040204" pitchFamily="50" charset="-128"/>
                  <a:ea typeface="メイリオ" panose="020B0604030504040204" pitchFamily="50" charset="-128"/>
                </a:endParaRPr>
              </a:p>
              <a:p>
                <a:endParaRPr lang="en-US" altLang="ja-JP" i="1" dirty="0">
                  <a:latin typeface="メイリオ" panose="020B0604030504040204" pitchFamily="50" charset="-128"/>
                  <a:ea typeface="メイリオ" panose="020B0604030504040204" pitchFamily="50" charset="-128"/>
                </a:endParaRPr>
              </a:p>
              <a:p>
                <a:r>
                  <a:rPr lang="en-US" altLang="ja-JP" i="1" dirty="0">
                    <a:latin typeface="メイリオ" panose="020B0604030504040204" pitchFamily="50" charset="-128"/>
                    <a:ea typeface="メイリオ" panose="020B0604030504040204" pitchFamily="50" charset="-128"/>
                  </a:rPr>
                  <a:t>【</a:t>
                </a:r>
                <a:r>
                  <a:rPr lang="ja-JP" altLang="en-US" i="1" dirty="0">
                    <a:latin typeface="メイリオ" panose="020B0604030504040204" pitchFamily="50" charset="-128"/>
                    <a:ea typeface="メイリオ" panose="020B0604030504040204" pitchFamily="50" charset="-128"/>
                  </a:rPr>
                  <a:t>公式に代入</a:t>
                </a:r>
                <a:r>
                  <a:rPr lang="en-US" altLang="ja-JP" i="1" dirty="0">
                    <a:latin typeface="メイリオ" panose="020B0604030504040204" pitchFamily="50" charset="-128"/>
                    <a:ea typeface="メイリオ" panose="020B0604030504040204" pitchFamily="50" charset="-128"/>
                  </a:rPr>
                  <a:t>】</a:t>
                </a:r>
              </a:p>
              <a:p>
                <a:r>
                  <a:rPr lang="ja-JP" altLang="en-US" dirty="0">
                    <a:solidFill>
                      <a:schemeClr val="tx1"/>
                    </a:solidFill>
                    <a:latin typeface="メイリオ" panose="020B0604030504040204" pitchFamily="50" charset="-128"/>
                    <a:ea typeface="メイリオ" panose="020B0604030504040204" pitchFamily="50" charset="-128"/>
                  </a:rPr>
                  <a:t>空気：</a:t>
                </a:r>
                <a:r>
                  <a:rPr lang="en-US" altLang="ja-JP" dirty="0">
                    <a:solidFill>
                      <a:schemeClr val="tx1"/>
                    </a:solidFill>
                    <a:latin typeface="メイリオ" panose="020B0604030504040204" pitchFamily="50" charset="-128"/>
                    <a:ea typeface="メイリオ" panose="020B0604030504040204" pitchFamily="50" charset="-128"/>
                  </a:rPr>
                  <a:t>2000</a:t>
                </a:r>
                <a:r>
                  <a:rPr lang="ja-JP" altLang="en-US" dirty="0">
                    <a:solidFill>
                      <a:schemeClr val="tx1"/>
                    </a:solidFill>
                    <a:latin typeface="メイリオ" panose="020B0604030504040204" pitchFamily="50" charset="-128"/>
                    <a:ea typeface="メイリオ" panose="020B0604030504040204" pitchFamily="50" charset="-128"/>
                  </a:rPr>
                  <a:t>＝</a:t>
                </a:r>
                <a:r>
                  <a:rPr lang="en-US" altLang="ja-JP" dirty="0">
                    <a:solidFill>
                      <a:schemeClr val="tx1"/>
                    </a:solidFill>
                  </a:rPr>
                  <a:t> </a:t>
                </a:r>
                <a14:m>
                  <m:oMath xmlns:m="http://schemas.openxmlformats.org/officeDocument/2006/math">
                    <m:f>
                      <m:fPr>
                        <m:ctrlPr>
                          <a:rPr lang="en-US" altLang="ja-JP" i="1">
                            <a:solidFill>
                              <a:schemeClr val="tx1"/>
                            </a:solidFill>
                            <a:latin typeface="Cambria Math" panose="02040503050406030204" pitchFamily="18" charset="0"/>
                          </a:rPr>
                        </m:ctrlPr>
                      </m:fPr>
                      <m:num>
                        <m:r>
                          <m:rPr>
                            <m:sty m:val="p"/>
                          </m:rPr>
                          <a:rPr lang="en-US" altLang="ja-JP" b="0" i="0" smtClean="0">
                            <a:solidFill>
                              <a:schemeClr val="tx1"/>
                            </a:solidFill>
                            <a:latin typeface="Cambria Math"/>
                          </a:rPr>
                          <m:t>u</m:t>
                        </m:r>
                        <m:r>
                          <a:rPr lang="en-US" altLang="ja-JP" b="0" i="1" smtClean="0">
                            <a:solidFill>
                              <a:schemeClr val="tx1"/>
                            </a:solidFill>
                            <a:latin typeface="Cambria Math"/>
                          </a:rPr>
                          <m:t>×</m:t>
                        </m:r>
                        <m:r>
                          <a:rPr lang="en-US" altLang="ja-JP" b="0" i="1" smtClean="0">
                            <a:solidFill>
                              <a:schemeClr val="tx1"/>
                            </a:solidFill>
                            <a:latin typeface="Cambria Math"/>
                          </a:rPr>
                          <m:t>𝑑</m:t>
                        </m:r>
                      </m:num>
                      <m:den>
                        <m:r>
                          <a:rPr lang="en-US" altLang="ja-JP" b="0" i="1" smtClean="0">
                            <a:solidFill>
                              <a:schemeClr val="tx1"/>
                            </a:solidFill>
                            <a:latin typeface="Cambria Math"/>
                          </a:rPr>
                          <m:t>16</m:t>
                        </m:r>
                      </m:den>
                    </m:f>
                    <m:r>
                      <a:rPr lang="ja-JP" altLang="en-US" i="1">
                        <a:latin typeface="Cambria Math" panose="02040503050406030204" pitchFamily="18" charset="0"/>
                      </a:rPr>
                      <m:t>　</m:t>
                    </m:r>
                    <m:r>
                      <m:rPr>
                        <m:nor/>
                      </m:rPr>
                      <a:rPr lang="ja-JP" altLang="en-US" dirty="0"/>
                      <m:t>水：</m:t>
                    </m:r>
                    <m:r>
                      <m:rPr>
                        <m:nor/>
                      </m:rPr>
                      <a:rPr lang="en-US" altLang="ja-JP" dirty="0"/>
                      <m:t>Re</m:t>
                    </m:r>
                    <m:r>
                      <m:rPr>
                        <m:nor/>
                      </m:rPr>
                      <a:rPr lang="ja-JP" altLang="en-US" dirty="0"/>
                      <m:t>＝</m:t>
                    </m:r>
                    <m:r>
                      <m:rPr>
                        <m:nor/>
                      </m:rPr>
                      <a:rPr lang="en-US" altLang="ja-JP" dirty="0"/>
                      <m:t> </m:t>
                    </m:r>
                    <m:f>
                      <m:fPr>
                        <m:ctrlPr>
                          <a:rPr lang="en-US" altLang="ja-JP" i="1">
                            <a:latin typeface="Cambria Math" panose="02040503050406030204" pitchFamily="18" charset="0"/>
                          </a:rPr>
                        </m:ctrlPr>
                      </m:fPr>
                      <m:num>
                        <m:r>
                          <m:rPr>
                            <m:sty m:val="p"/>
                          </m:rPr>
                          <a:rPr lang="en-US" altLang="ja-JP">
                            <a:latin typeface="Cambria Math"/>
                          </a:rPr>
                          <m:t>u</m:t>
                        </m:r>
                        <m:r>
                          <a:rPr lang="en-US" altLang="ja-JP" i="1">
                            <a:latin typeface="Cambria Math"/>
                          </a:rPr>
                          <m:t>×</m:t>
                        </m:r>
                        <m:r>
                          <a:rPr lang="en-US" altLang="ja-JP" i="1">
                            <a:latin typeface="Cambria Math"/>
                          </a:rPr>
                          <m:t>𝑑</m:t>
                        </m:r>
                      </m:num>
                      <m:den>
                        <m:r>
                          <a:rPr lang="en-US" altLang="ja-JP" i="1">
                            <a:latin typeface="Cambria Math" panose="02040503050406030204" pitchFamily="18" charset="0"/>
                          </a:rPr>
                          <m:t>0.8</m:t>
                        </m:r>
                      </m:den>
                    </m:f>
                  </m:oMath>
                </a14:m>
                <a:endParaRPr lang="en-US" altLang="ja-JP" b="0" dirty="0">
                  <a:solidFill>
                    <a:schemeClr val="tx1"/>
                  </a:solidFill>
                </a:endParaRPr>
              </a:p>
              <a:p>
                <a:r>
                  <a:rPr lang="ja-JP" altLang="en-US" dirty="0"/>
                  <a:t>空気のレイノルズ数と動粘度から</a:t>
                </a:r>
                <a:r>
                  <a:rPr lang="en-US" altLang="ja-JP" dirty="0" err="1"/>
                  <a:t>u×d</a:t>
                </a:r>
                <a:r>
                  <a:rPr lang="ja-JP" altLang="en-US" dirty="0"/>
                  <a:t>を導く</a:t>
                </a:r>
                <a:endParaRPr lang="en-US" altLang="ja-JP" b="0" dirty="0">
                  <a:solidFill>
                    <a:schemeClr val="tx1"/>
                  </a:solidFill>
                </a:endParaRPr>
              </a:p>
              <a:p>
                <a:r>
                  <a:rPr lang="ja-JP" altLang="en-US" dirty="0">
                    <a:latin typeface="メイリオ" panose="020B0604030504040204" pitchFamily="50" charset="-128"/>
                    <a:ea typeface="メイリオ" panose="020B0604030504040204" pitchFamily="50" charset="-128"/>
                  </a:rPr>
                  <a:t>空気：</a:t>
                </a:r>
                <a:r>
                  <a:rPr lang="en-US" altLang="ja-JP" dirty="0">
                    <a:latin typeface="メイリオ" panose="020B0604030504040204" pitchFamily="50" charset="-128"/>
                    <a:ea typeface="メイリオ" panose="020B0604030504040204" pitchFamily="50" charset="-128"/>
                  </a:rPr>
                  <a:t>2000</a:t>
                </a:r>
                <a:r>
                  <a:rPr lang="ja-JP" altLang="en-US" dirty="0">
                    <a:latin typeface="メイリオ" panose="020B0604030504040204" pitchFamily="50" charset="-128"/>
                    <a:ea typeface="メイリオ" panose="020B0604030504040204" pitchFamily="50" charset="-128"/>
                  </a:rPr>
                  <a:t>＝</a:t>
                </a:r>
                <a:r>
                  <a:rPr lang="en-US" altLang="ja-JP" dirty="0"/>
                  <a:t> </a:t>
                </a:r>
                <a14:m>
                  <m:oMath xmlns:m="http://schemas.openxmlformats.org/officeDocument/2006/math">
                    <m:f>
                      <m:fPr>
                        <m:ctrlPr>
                          <a:rPr lang="en-US" altLang="ja-JP" i="1">
                            <a:latin typeface="Cambria Math" panose="02040503050406030204" pitchFamily="18" charset="0"/>
                          </a:rPr>
                        </m:ctrlPr>
                      </m:fPr>
                      <m:num>
                        <m:r>
                          <m:rPr>
                            <m:sty m:val="p"/>
                          </m:rPr>
                          <a:rPr lang="en-US" altLang="ja-JP">
                            <a:latin typeface="Cambria Math"/>
                          </a:rPr>
                          <m:t>u</m:t>
                        </m:r>
                        <m:r>
                          <a:rPr lang="en-US" altLang="ja-JP" i="1">
                            <a:latin typeface="Cambria Math"/>
                          </a:rPr>
                          <m:t>×</m:t>
                        </m:r>
                        <m:r>
                          <a:rPr lang="en-US" altLang="ja-JP" i="1">
                            <a:latin typeface="Cambria Math"/>
                          </a:rPr>
                          <m:t>𝑑</m:t>
                        </m:r>
                      </m:num>
                      <m:den>
                        <m:r>
                          <a:rPr lang="en-US" altLang="ja-JP" i="1">
                            <a:latin typeface="Cambria Math"/>
                          </a:rPr>
                          <m:t>16</m:t>
                        </m:r>
                      </m:den>
                    </m:f>
                    <m:r>
                      <a:rPr lang="ja-JP" altLang="en-US" i="1">
                        <a:latin typeface="Cambria Math" panose="02040503050406030204" pitchFamily="18" charset="0"/>
                      </a:rPr>
                      <m:t>　</m:t>
                    </m:r>
                  </m:oMath>
                </a14:m>
                <a:endParaRPr lang="en-US" altLang="ja-JP" dirty="0"/>
              </a:p>
              <a:p>
                <a:r>
                  <a:rPr lang="en-US" altLang="ja-JP" dirty="0">
                    <a:solidFill>
                      <a:schemeClr val="tx1"/>
                    </a:solidFill>
                  </a:rPr>
                  <a:t>u×</a:t>
                </a:r>
                <a:r>
                  <a:rPr lang="ja-JP" altLang="en-US" dirty="0">
                    <a:solidFill>
                      <a:schemeClr val="tx1"/>
                    </a:solidFill>
                  </a:rPr>
                  <a:t>ｄ＝</a:t>
                </a:r>
                <a:r>
                  <a:rPr lang="en-US" altLang="ja-JP" dirty="0">
                    <a:solidFill>
                      <a:schemeClr val="tx1"/>
                    </a:solidFill>
                  </a:rPr>
                  <a:t>2000×16</a:t>
                </a:r>
                <a:r>
                  <a:rPr lang="ja-JP" altLang="en-US" dirty="0">
                    <a:solidFill>
                      <a:schemeClr val="tx1"/>
                    </a:solidFill>
                  </a:rPr>
                  <a:t>＝</a:t>
                </a:r>
                <a:r>
                  <a:rPr lang="en-US" altLang="ja-JP" dirty="0">
                    <a:solidFill>
                      <a:schemeClr val="tx1"/>
                    </a:solidFill>
                  </a:rPr>
                  <a:t>32000</a:t>
                </a:r>
              </a:p>
              <a:p>
                <a:r>
                  <a:rPr lang="en-US" altLang="ja-JP" dirty="0" err="1"/>
                  <a:t>u×d</a:t>
                </a:r>
                <a:r>
                  <a:rPr lang="ja-JP" altLang="en-US" dirty="0"/>
                  <a:t>＝</a:t>
                </a:r>
                <a:r>
                  <a:rPr lang="en-US" altLang="ja-JP" dirty="0"/>
                  <a:t>32000</a:t>
                </a:r>
                <a:r>
                  <a:rPr lang="ja-JP" altLang="en-US" dirty="0"/>
                  <a:t>を代入</a:t>
                </a:r>
                <a:endParaRPr lang="en-US" altLang="ja-JP" dirty="0">
                  <a:solidFill>
                    <a:schemeClr val="tx1"/>
                  </a:solidFill>
                </a:endParaRPr>
              </a:p>
              <a:p>
                <a:r>
                  <a:rPr lang="ja-JP" altLang="en-US" dirty="0"/>
                  <a:t>水：</a:t>
                </a:r>
                <a:r>
                  <a:rPr lang="en-US" altLang="ja-JP" dirty="0"/>
                  <a:t>Re</a:t>
                </a:r>
                <a:r>
                  <a:rPr lang="ja-JP" altLang="en-US" dirty="0"/>
                  <a:t>＝</a:t>
                </a:r>
                <a:r>
                  <a:rPr lang="en-US" altLang="ja-JP" dirty="0"/>
                  <a:t> </a:t>
                </a:r>
                <a14:m>
                  <m:oMath xmlns:m="http://schemas.openxmlformats.org/officeDocument/2006/math">
                    <m:f>
                      <m:fPr>
                        <m:ctrlPr>
                          <a:rPr lang="en-US" altLang="ja-JP" i="1">
                            <a:latin typeface="Cambria Math" panose="02040503050406030204" pitchFamily="18" charset="0"/>
                          </a:rPr>
                        </m:ctrlPr>
                      </m:fPr>
                      <m:num>
                        <m:r>
                          <m:rPr>
                            <m:sty m:val="p"/>
                          </m:rPr>
                          <a:rPr lang="en-US" altLang="ja-JP">
                            <a:latin typeface="Cambria Math"/>
                          </a:rPr>
                          <m:t>u</m:t>
                        </m:r>
                        <m:r>
                          <a:rPr lang="en-US" altLang="ja-JP" i="1">
                            <a:latin typeface="Cambria Math"/>
                          </a:rPr>
                          <m:t>×</m:t>
                        </m:r>
                        <m:r>
                          <a:rPr lang="en-US" altLang="ja-JP" i="1">
                            <a:latin typeface="Cambria Math"/>
                          </a:rPr>
                          <m:t>𝑑</m:t>
                        </m:r>
                      </m:num>
                      <m:den>
                        <m:r>
                          <a:rPr lang="en-US" altLang="ja-JP" i="1" smtClean="0">
                            <a:latin typeface="Cambria Math" panose="02040503050406030204" pitchFamily="18" charset="0"/>
                          </a:rPr>
                          <m:t>0.8</m:t>
                        </m:r>
                      </m:den>
                    </m:f>
                  </m:oMath>
                </a14:m>
                <a:r>
                  <a:rPr lang="ja-JP" altLang="en-US" dirty="0"/>
                  <a:t>＝</a:t>
                </a:r>
                <a:r>
                  <a:rPr lang="en-US" altLang="ja-JP" dirty="0"/>
                  <a:t> </a:t>
                </a:r>
                <a14:m>
                  <m:oMath xmlns:m="http://schemas.openxmlformats.org/officeDocument/2006/math">
                    <m:f>
                      <m:fPr>
                        <m:ctrlPr>
                          <a:rPr lang="en-US" altLang="ja-JP" i="1">
                            <a:latin typeface="Cambria Math" panose="02040503050406030204" pitchFamily="18" charset="0"/>
                          </a:rPr>
                        </m:ctrlPr>
                      </m:fPr>
                      <m:num>
                        <m:r>
                          <a:rPr lang="en-US" altLang="ja-JP" i="1">
                            <a:latin typeface="Cambria Math" panose="02040503050406030204" pitchFamily="18" charset="0"/>
                          </a:rPr>
                          <m:t>32000</m:t>
                        </m:r>
                      </m:num>
                      <m:den>
                        <m:r>
                          <a:rPr lang="en-US" altLang="ja-JP" i="1">
                            <a:latin typeface="Cambria Math" panose="02040503050406030204" pitchFamily="18" charset="0"/>
                          </a:rPr>
                          <m:t>0.8</m:t>
                        </m:r>
                      </m:den>
                    </m:f>
                  </m:oMath>
                </a14:m>
                <a:r>
                  <a:rPr lang="ja-JP" altLang="en-US" dirty="0">
                    <a:solidFill>
                      <a:schemeClr val="tx1"/>
                    </a:solidFill>
                  </a:rPr>
                  <a:t>＝</a:t>
                </a:r>
                <a:r>
                  <a:rPr lang="en-US" altLang="ja-JP" b="1" u="sng" dirty="0">
                    <a:solidFill>
                      <a:srgbClr val="EAB200"/>
                    </a:solidFill>
                  </a:rPr>
                  <a:t>40000</a:t>
                </a:r>
              </a:p>
              <a:p>
                <a:endParaRPr lang="ja-JP" altLang="en-US" sz="2000" dirty="0">
                  <a:latin typeface="メイリオ" panose="020B0604030504040204" pitchFamily="50" charset="-128"/>
                  <a:ea typeface="メイリオ" panose="020B0604030504040204" pitchFamily="50" charset="-128"/>
                </a:endParaRPr>
              </a:p>
            </p:txBody>
          </p:sp>
        </mc:Choice>
        <mc:Fallback xmlns="">
          <p:sp>
            <p:nvSpPr>
              <p:cNvPr id="13" name="正方形/長方形 12"/>
              <p:cNvSpPr>
                <a:spLocks noRot="1" noChangeAspect="1" noMove="1" noResize="1" noEditPoints="1" noAdjustHandles="1" noChangeArrowheads="1" noChangeShapeType="1" noTextEdit="1"/>
              </p:cNvSpPr>
              <p:nvPr/>
            </p:nvSpPr>
            <p:spPr>
              <a:xfrm>
                <a:off x="793719" y="2007338"/>
                <a:ext cx="8277985" cy="4521302"/>
              </a:xfrm>
              <a:prstGeom prst="rect">
                <a:avLst/>
              </a:prstGeom>
              <a:blipFill>
                <a:blip r:embed="rId2"/>
                <a:stretch>
                  <a:fillRect l="-589" t="-539"/>
                </a:stretch>
              </a:blipFill>
              <a:ln>
                <a:noFill/>
              </a:ln>
            </p:spPr>
            <p:txBody>
              <a:bodyPr/>
              <a:lstStyle/>
              <a:p>
                <a:r>
                  <a:rPr lang="ja-JP" altLang="en-US">
                    <a:noFill/>
                  </a:rPr>
                  <a:t> </a:t>
                </a:r>
              </a:p>
            </p:txBody>
          </p:sp>
        </mc:Fallback>
      </mc:AlternateContent>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レイノルズ数</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9" name="L 字 8">
            <a:extLst>
              <a:ext uri="{FF2B5EF4-FFF2-40B4-BE49-F238E27FC236}">
                <a16:creationId xmlns:a16="http://schemas.microsoft.com/office/drawing/2014/main" id="{F865BE91-A7F4-479A-8BD2-D736544179B6}"/>
              </a:ext>
            </a:extLst>
          </p:cNvPr>
          <p:cNvSpPr/>
          <p:nvPr/>
        </p:nvSpPr>
        <p:spPr>
          <a:xfrm rot="13518342">
            <a:off x="10155406" y="278580"/>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BDB5BF2B-64D9-4354-802F-D8AD58492E65}"/>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5E1A0631-A3FA-4B3D-AD23-F370C6C70768}"/>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L 字 13">
            <a:extLst>
              <a:ext uri="{FF2B5EF4-FFF2-40B4-BE49-F238E27FC236}">
                <a16:creationId xmlns:a16="http://schemas.microsoft.com/office/drawing/2014/main" id="{D094E365-5161-4AF0-B41D-9F2345B1C2D7}"/>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3A452A1C-4171-4616-A37C-571C906BFAA6}"/>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5C2D61D6-14D9-405C-93B6-F5DAB806C9A2}"/>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B325900D-DF5F-415D-A233-E0B8E47B708B}"/>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164835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3794882"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ベルヌーイの式</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3700217"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1983858419"/>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6" name="L 字 5">
            <a:extLst>
              <a:ext uri="{FF2B5EF4-FFF2-40B4-BE49-F238E27FC236}">
                <a16:creationId xmlns:a16="http://schemas.microsoft.com/office/drawing/2014/main" id="{6A014DC0-4B4C-4D91-961B-1698E8BD9754}"/>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 name="L 字 6">
            <a:extLst>
              <a:ext uri="{FF2B5EF4-FFF2-40B4-BE49-F238E27FC236}">
                <a16:creationId xmlns:a16="http://schemas.microsoft.com/office/drawing/2014/main" id="{CC83EBFF-5BEC-4376-885C-8C4A23A2630C}"/>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 name="L 字 7">
            <a:extLst>
              <a:ext uri="{FF2B5EF4-FFF2-40B4-BE49-F238E27FC236}">
                <a16:creationId xmlns:a16="http://schemas.microsoft.com/office/drawing/2014/main" id="{5BA0FFF8-4379-4D7D-BAFC-05CA819A84F1}"/>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A41B0FDB-B72B-4164-AC4E-C08B93F3B4B3}"/>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D3394292-0D42-468B-BADA-C3AF4A6C23CC}"/>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92C405A6-4171-48B5-809F-7444EA01D723}"/>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44F210ED-A8CD-4E65-8909-94CAA60320BF}"/>
              </a:ext>
            </a:extLst>
          </p:cNvPr>
          <p:cNvSpPr/>
          <p:nvPr/>
        </p:nvSpPr>
        <p:spPr>
          <a:xfrm rot="13518342">
            <a:off x="10432127" y="27857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697300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ベルヌーイの式</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3960" y="1796875"/>
            <a:ext cx="11518491" cy="12093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◆ベルヌーイの式</a:t>
            </a:r>
            <a:endParaRPr lang="en-US" altLang="ja-JP" dirty="0">
              <a:solidFill>
                <a:srgbClr val="333333"/>
              </a:solidFill>
              <a:latin typeface="Hiragino Kaku Gothic ProN"/>
            </a:endParaRPr>
          </a:p>
          <a:p>
            <a:pPr marL="0" indent="0">
              <a:buNone/>
            </a:pPr>
            <a:r>
              <a:rPr lang="ja-JP" altLang="en-US" dirty="0">
                <a:solidFill>
                  <a:srgbClr val="333333"/>
                </a:solidFill>
                <a:latin typeface="Hiragino Kaku Gothic ProN"/>
              </a:rPr>
              <a:t>　</a:t>
            </a:r>
            <a:r>
              <a:rPr lang="ja-JP" altLang="en-US" sz="2400" dirty="0">
                <a:solidFill>
                  <a:srgbClr val="333333"/>
                </a:solidFill>
                <a:latin typeface="Hiragino Kaku Gothic ProN"/>
              </a:rPr>
              <a:t>流体に関するエネルギーの法則</a:t>
            </a:r>
            <a:r>
              <a:rPr lang="ja-JP" altLang="en-US" sz="3200" dirty="0">
                <a:solidFill>
                  <a:srgbClr val="333333"/>
                </a:solidFill>
                <a:latin typeface="Hiragino Kaku Gothic ProN"/>
              </a:rPr>
              <a:t>　</a:t>
            </a:r>
            <a:endParaRPr lang="en-US" altLang="ja-JP" sz="3200" dirty="0">
              <a:solidFill>
                <a:srgbClr val="333333"/>
              </a:solidFill>
              <a:latin typeface="Hiragino Kaku Gothic ProN"/>
            </a:endParaRPr>
          </a:p>
          <a:p>
            <a:pPr marL="0" indent="0">
              <a:buNone/>
            </a:pPr>
            <a:r>
              <a:rPr lang="ja-JP" altLang="en-US" sz="2400" b="1" dirty="0">
                <a:solidFill>
                  <a:schemeClr val="accent4"/>
                </a:solidFill>
                <a:latin typeface="Hiragino Kaku Gothic ProN"/>
              </a:rPr>
              <a:t>　</a:t>
            </a:r>
            <a:r>
              <a:rPr lang="ja-JP" altLang="en-US" sz="2400" b="1" dirty="0">
                <a:solidFill>
                  <a:srgbClr val="EAB200"/>
                </a:solidFill>
                <a:latin typeface="Hiragino Kaku Gothic ProN"/>
              </a:rPr>
              <a:t>運動エネルギー</a:t>
            </a:r>
            <a:r>
              <a:rPr lang="ja-JP" altLang="en-US" sz="2400" dirty="0">
                <a:solidFill>
                  <a:srgbClr val="333333"/>
                </a:solidFill>
                <a:latin typeface="Hiragino Kaku Gothic ProN"/>
              </a:rPr>
              <a:t>、</a:t>
            </a:r>
            <a:r>
              <a:rPr lang="ja-JP" altLang="en-US" sz="2400" b="1" dirty="0">
                <a:solidFill>
                  <a:srgbClr val="EAB200"/>
                </a:solidFill>
                <a:latin typeface="Hiragino Kaku Gothic ProN"/>
              </a:rPr>
              <a:t>位置エネルギー</a:t>
            </a:r>
            <a:r>
              <a:rPr lang="ja-JP" altLang="en-US" sz="2400" dirty="0">
                <a:solidFill>
                  <a:srgbClr val="333333"/>
                </a:solidFill>
                <a:latin typeface="Hiragino Kaku Gothic ProN"/>
              </a:rPr>
              <a:t>、</a:t>
            </a:r>
            <a:r>
              <a:rPr lang="ja-JP" altLang="en-US" sz="2400" b="1" dirty="0">
                <a:solidFill>
                  <a:srgbClr val="EAB200"/>
                </a:solidFill>
                <a:latin typeface="Hiragino Kaku Gothic ProN"/>
              </a:rPr>
              <a:t>圧力エネルギー</a:t>
            </a:r>
            <a:r>
              <a:rPr lang="ja-JP" altLang="en-US" sz="2400" dirty="0">
                <a:solidFill>
                  <a:srgbClr val="333333"/>
                </a:solidFill>
                <a:latin typeface="Hiragino Kaku Gothic ProN"/>
              </a:rPr>
              <a:t>の３つの和は保存される</a:t>
            </a:r>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2" name="正方形/長方形 11"/>
          <p:cNvSpPr/>
          <p:nvPr/>
        </p:nvSpPr>
        <p:spPr>
          <a:xfrm>
            <a:off x="563284" y="3571290"/>
            <a:ext cx="7284115" cy="461665"/>
          </a:xfrm>
          <a:prstGeom prst="rect">
            <a:avLst/>
          </a:prstGeom>
          <a:ln>
            <a:noFill/>
          </a:ln>
        </p:spPr>
        <p:txBody>
          <a:bodyPr wrap="square">
            <a:spAutoFit/>
          </a:bodyPr>
          <a:lstStyle/>
          <a:p>
            <a:r>
              <a:rPr lang="en-US" altLang="ja-JP" sz="2400" dirty="0">
                <a:latin typeface="メイリオ" panose="020B0604030504040204" pitchFamily="50" charset="-128"/>
                <a:ea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rPr>
              <a:t>種類にして出題される正誤問題はよく出ます！</a:t>
            </a:r>
            <a:endParaRPr lang="en-US" altLang="ja-JP" sz="24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487084" y="4407247"/>
            <a:ext cx="10872503" cy="830997"/>
          </a:xfrm>
          <a:prstGeom prst="rect">
            <a:avLst/>
          </a:prstGeom>
          <a:ln>
            <a:solidFill>
              <a:srgbClr val="0070C0"/>
            </a:solidFill>
          </a:ln>
        </p:spPr>
        <p:txBody>
          <a:bodyPr wrap="square">
            <a:spAutoFit/>
          </a:bodyPr>
          <a:lstStyle/>
          <a:p>
            <a:r>
              <a:rPr lang="ja-JP" altLang="en-US" sz="2400" dirty="0">
                <a:latin typeface="メイリオ" panose="020B0604030504040204" pitchFamily="50" charset="-128"/>
                <a:ea typeface="メイリオ" panose="020B0604030504040204" pitchFamily="50" charset="-128"/>
              </a:rPr>
              <a:t>ベルヌーイの式は圧力エネルギーと位置エネルギーの和が一定に保存されることを示す。</a:t>
            </a:r>
            <a:endParaRPr lang="en-US" altLang="ja-JP" sz="24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487084" y="4032955"/>
            <a:ext cx="8772081" cy="461665"/>
          </a:xfrm>
          <a:prstGeom prst="rect">
            <a:avLst/>
          </a:prstGeom>
          <a:ln>
            <a:noFill/>
          </a:ln>
        </p:spPr>
        <p:txBody>
          <a:bodyPr wrap="square">
            <a:spAutoFit/>
          </a:bodyPr>
          <a:lstStyle/>
          <a:p>
            <a:r>
              <a:rPr lang="ja-JP" altLang="en-US" sz="2400" b="1" dirty="0">
                <a:solidFill>
                  <a:srgbClr val="4472C4"/>
                </a:solidFill>
                <a:latin typeface="メイリオ" panose="020B0604030504040204" pitchFamily="50" charset="-128"/>
                <a:ea typeface="メイリオ" panose="020B0604030504040204" pitchFamily="50" charset="-128"/>
              </a:rPr>
              <a:t>例題</a:t>
            </a:r>
            <a:endParaRPr lang="en-US" altLang="ja-JP" sz="2400" b="1" dirty="0">
              <a:solidFill>
                <a:srgbClr val="4472C4"/>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82D10B77-D5B5-4056-A411-94FF35AD3A87}"/>
              </a:ext>
            </a:extLst>
          </p:cNvPr>
          <p:cNvSpPr/>
          <p:nvPr/>
        </p:nvSpPr>
        <p:spPr>
          <a:xfrm>
            <a:off x="487084" y="5866300"/>
            <a:ext cx="10872503" cy="830997"/>
          </a:xfrm>
          <a:prstGeom prst="rect">
            <a:avLst/>
          </a:prstGeom>
          <a:ln>
            <a:solidFill>
              <a:srgbClr val="0070C0"/>
            </a:solidFill>
          </a:ln>
        </p:spPr>
        <p:txBody>
          <a:bodyPr wrap="square">
            <a:spAutoFit/>
          </a:bodyPr>
          <a:lstStyle/>
          <a:p>
            <a:r>
              <a:rPr lang="ja-JP" altLang="en-US" sz="2400" dirty="0">
                <a:latin typeface="メイリオ" panose="020B0604030504040204" pitchFamily="50" charset="-128"/>
                <a:ea typeface="メイリオ" panose="020B0604030504040204" pitchFamily="50" charset="-128"/>
              </a:rPr>
              <a:t>ベルヌーイの式は圧力エネルギーと位置エネルギーと</a:t>
            </a:r>
            <a:r>
              <a:rPr lang="ja-JP" altLang="en-US" sz="2400" b="1" dirty="0">
                <a:latin typeface="メイリオ" panose="020B0604030504040204" pitchFamily="50" charset="-128"/>
                <a:ea typeface="メイリオ" panose="020B0604030504040204" pitchFamily="50" charset="-128"/>
              </a:rPr>
              <a:t>運動エネルギー</a:t>
            </a:r>
            <a:r>
              <a:rPr lang="ja-JP" altLang="en-US" sz="2400" dirty="0">
                <a:latin typeface="メイリオ" panose="020B0604030504040204" pitchFamily="50" charset="-128"/>
                <a:ea typeface="メイリオ" panose="020B0604030504040204" pitchFamily="50" charset="-128"/>
              </a:rPr>
              <a:t>の和が一定に保存されることを示す。</a:t>
            </a:r>
            <a:endParaRPr lang="en-US" altLang="ja-JP" sz="2400" dirty="0">
              <a:latin typeface="メイリオ" panose="020B0604030504040204" pitchFamily="50" charset="-128"/>
              <a:ea typeface="メイリオ" panose="020B0604030504040204" pitchFamily="50" charset="-128"/>
            </a:endParaRPr>
          </a:p>
        </p:txBody>
      </p:sp>
      <p:sp>
        <p:nvSpPr>
          <p:cNvPr id="2" name="矢印: 下 1">
            <a:extLst>
              <a:ext uri="{FF2B5EF4-FFF2-40B4-BE49-F238E27FC236}">
                <a16:creationId xmlns:a16="http://schemas.microsoft.com/office/drawing/2014/main" id="{05C40DBB-32F3-4E2A-AE53-EE4ACCDB94E1}"/>
              </a:ext>
            </a:extLst>
          </p:cNvPr>
          <p:cNvSpPr/>
          <p:nvPr/>
        </p:nvSpPr>
        <p:spPr>
          <a:xfrm>
            <a:off x="5438775" y="5372100"/>
            <a:ext cx="1581150" cy="385159"/>
          </a:xfrm>
          <a:prstGeom prst="downArrow">
            <a:avLst/>
          </a:prstGeom>
          <a:solidFill>
            <a:srgbClr val="D4D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L 字 13">
            <a:extLst>
              <a:ext uri="{FF2B5EF4-FFF2-40B4-BE49-F238E27FC236}">
                <a16:creationId xmlns:a16="http://schemas.microsoft.com/office/drawing/2014/main" id="{544E3F21-0FD1-4C5C-B930-4B2307F394B4}"/>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0594F90-E6EB-4A8E-85F3-CFB2C1F2AD91}"/>
              </a:ext>
            </a:extLst>
          </p:cNvPr>
          <p:cNvSpPr/>
          <p:nvPr/>
        </p:nvSpPr>
        <p:spPr>
          <a:xfrm rot="13518342">
            <a:off x="9863034"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7AA4A811-9579-43AD-9866-82F1DF00542D}"/>
              </a:ext>
            </a:extLst>
          </p:cNvPr>
          <p:cNvSpPr/>
          <p:nvPr/>
        </p:nvSpPr>
        <p:spPr>
          <a:xfrm rot="13518342">
            <a:off x="9572416" y="25745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C3AE9360-EBCF-482C-B2D5-63D3B96316A0}"/>
              </a:ext>
            </a:extLst>
          </p:cNvPr>
          <p:cNvSpPr/>
          <p:nvPr/>
        </p:nvSpPr>
        <p:spPr>
          <a:xfrm rot="13518342">
            <a:off x="9281797"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63900EA2-0704-4F0D-BD6C-2FA5ED0D0713}"/>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0EF65040-D4FD-4973-9ABE-6ED36C0E4E9C}"/>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28257B28-5260-442D-BBD5-735A99D7452F}"/>
              </a:ext>
            </a:extLst>
          </p:cNvPr>
          <p:cNvSpPr/>
          <p:nvPr/>
        </p:nvSpPr>
        <p:spPr>
          <a:xfrm rot="13518342">
            <a:off x="10432127" y="27857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069239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5C707E-8451-4DEA-AB0E-1D59D0349BFB}"/>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4" name="コンテンツ プレースホルダー 2">
            <a:extLst>
              <a:ext uri="{FF2B5EF4-FFF2-40B4-BE49-F238E27FC236}">
                <a16:creationId xmlns:a16="http://schemas.microsoft.com/office/drawing/2014/main" id="{18B908E4-AE4B-4813-99C5-6737DD280224}"/>
              </a:ext>
            </a:extLst>
          </p:cNvPr>
          <p:cNvSpPr txBox="1">
            <a:spLocks/>
          </p:cNvSpPr>
          <p:nvPr/>
        </p:nvSpPr>
        <p:spPr bwMode="auto">
          <a:xfrm>
            <a:off x="2223538" y="2421900"/>
            <a:ext cx="11882095" cy="214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以上です</a:t>
            </a:r>
            <a:endParaRPr lang="en-US" altLang="ja-JP" sz="5400" dirty="0">
              <a:latin typeface="メイリオ" panose="020B0604030504040204" pitchFamily="50" charset="-128"/>
              <a:ea typeface="メイリオ" panose="020B0604030504040204" pitchFamily="50" charset="-128"/>
            </a:endParaRPr>
          </a:p>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勉強お疲れさまでした！</a:t>
            </a:r>
            <a:endParaRPr lang="en-US" altLang="ja-JP" sz="5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230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353960" y="1814053"/>
            <a:ext cx="11518491" cy="1209366"/>
          </a:xfrm>
        </p:spPr>
        <p:txBody>
          <a:bodyPr>
            <a:normAutofit/>
          </a:bodyPr>
          <a:lstStyle/>
          <a:p>
            <a:pPr marL="0" indent="0">
              <a:buNone/>
            </a:pPr>
            <a:r>
              <a:rPr lang="ja-JP" altLang="en-US" sz="3200" b="1" dirty="0">
                <a:solidFill>
                  <a:srgbClr val="333333"/>
                </a:solidFill>
                <a:latin typeface="Hiragino Kaku Gothic ProN"/>
              </a:rPr>
              <a:t>◆圧縮性流体</a:t>
            </a:r>
            <a:endParaRPr lang="en-US" altLang="ja-JP" sz="3200" dirty="0">
              <a:solidFill>
                <a:srgbClr val="333333"/>
              </a:solidFill>
              <a:latin typeface="Hiragino Kaku Gothic ProN"/>
            </a:endParaRPr>
          </a:p>
          <a:p>
            <a:pPr marL="0" indent="0">
              <a:buNone/>
            </a:pPr>
            <a:r>
              <a:rPr lang="ja-JP" altLang="en-US" sz="3600" dirty="0">
                <a:solidFill>
                  <a:srgbClr val="333333"/>
                </a:solidFill>
                <a:latin typeface="Hiragino Kaku Gothic ProN"/>
              </a:rPr>
              <a:t>　</a:t>
            </a:r>
            <a:r>
              <a:rPr lang="ja-JP" altLang="en-US" dirty="0">
                <a:solidFill>
                  <a:srgbClr val="333333"/>
                </a:solidFill>
                <a:latin typeface="Hiragino Kaku Gothic ProN"/>
              </a:rPr>
              <a:t>外部からの力（圧力や温度の変化）によって、体積が変化する流体</a:t>
            </a:r>
            <a:endParaRPr lang="ja-JP" altLang="en-US" sz="2000" b="1"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流体の種類</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3960" y="3052917"/>
            <a:ext cx="11518491" cy="12093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dirty="0">
                <a:solidFill>
                  <a:srgbClr val="333333"/>
                </a:solidFill>
                <a:latin typeface="Hiragino Kaku Gothic ProN"/>
              </a:rPr>
              <a:t>◆非圧縮性流体</a:t>
            </a:r>
            <a:endParaRPr lang="en-US" altLang="ja-JP" sz="3200" dirty="0">
              <a:solidFill>
                <a:srgbClr val="333333"/>
              </a:solidFill>
              <a:latin typeface="Hiragino Kaku Gothic ProN"/>
            </a:endParaRPr>
          </a:p>
          <a:p>
            <a:pPr marL="0" indent="0">
              <a:buFont typeface="Arial" panose="020B0604020202020204" pitchFamily="34" charset="0"/>
              <a:buNone/>
            </a:pPr>
            <a:r>
              <a:rPr lang="ja-JP" altLang="en-US" sz="3600" dirty="0">
                <a:solidFill>
                  <a:srgbClr val="333333"/>
                </a:solidFill>
                <a:latin typeface="Hiragino Kaku Gothic ProN"/>
              </a:rPr>
              <a:t>　</a:t>
            </a:r>
            <a:r>
              <a:rPr lang="ja-JP" altLang="en-US" dirty="0">
                <a:solidFill>
                  <a:srgbClr val="333333"/>
                </a:solidFill>
                <a:latin typeface="Hiragino Kaku Gothic ProN"/>
              </a:rPr>
              <a:t>常に体積や密度が一定である流体。</a:t>
            </a:r>
            <a:endParaRPr lang="en-US" altLang="ja-JP" dirty="0">
              <a:solidFill>
                <a:srgbClr val="333333"/>
              </a:solidFill>
              <a:latin typeface="Hiragino Kaku Gothic ProN"/>
            </a:endParaRPr>
          </a:p>
          <a:p>
            <a:pPr marL="0" indent="0">
              <a:buFont typeface="Arial" panose="020B0604020202020204" pitchFamily="34" charset="0"/>
              <a:buNone/>
            </a:pPr>
            <a:endParaRPr lang="ja-JP" altLang="en-US" sz="2000" b="1" dirty="0"/>
          </a:p>
        </p:txBody>
      </p:sp>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3960" y="4262283"/>
            <a:ext cx="11518491" cy="12093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dirty="0">
                <a:solidFill>
                  <a:srgbClr val="333333"/>
                </a:solidFill>
                <a:latin typeface="Hiragino Kaku Gothic ProN"/>
              </a:rPr>
              <a:t>◆定常流</a:t>
            </a:r>
            <a:endParaRPr lang="en-US" altLang="ja-JP" sz="3200" dirty="0">
              <a:solidFill>
                <a:srgbClr val="333333"/>
              </a:solidFill>
              <a:latin typeface="Hiragino Kaku Gothic ProN"/>
            </a:endParaRPr>
          </a:p>
          <a:p>
            <a:pPr marL="0" indent="0">
              <a:buFont typeface="Arial" panose="020B0604020202020204" pitchFamily="34" charset="0"/>
              <a:buNone/>
            </a:pPr>
            <a:r>
              <a:rPr lang="ja-JP" altLang="en-US" sz="3600" dirty="0">
                <a:solidFill>
                  <a:srgbClr val="333333"/>
                </a:solidFill>
                <a:latin typeface="Hiragino Kaku Gothic ProN"/>
              </a:rPr>
              <a:t>　</a:t>
            </a:r>
            <a:r>
              <a:rPr lang="ja-JP" altLang="en-US" dirty="0">
                <a:solidFill>
                  <a:srgbClr val="333333"/>
                </a:solidFill>
                <a:latin typeface="Hiragino Kaku Gothic ProN"/>
              </a:rPr>
              <a:t>時間の経過によって変化しない流体。</a:t>
            </a:r>
            <a:endParaRPr lang="en-US" altLang="ja-JP" dirty="0">
              <a:solidFill>
                <a:srgbClr val="333333"/>
              </a:solidFill>
              <a:latin typeface="Hiragino Kaku Gothic ProN"/>
            </a:endParaRPr>
          </a:p>
          <a:p>
            <a:pPr marL="0" indent="0">
              <a:buFont typeface="Arial" panose="020B0604020202020204" pitchFamily="34" charset="0"/>
              <a:buNone/>
            </a:pPr>
            <a:endParaRPr lang="ja-JP" altLang="en-US" sz="2000" b="1" dirty="0"/>
          </a:p>
        </p:txBody>
      </p:sp>
      <p:sp>
        <p:nvSpPr>
          <p:cNvPr id="1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3960" y="5442150"/>
            <a:ext cx="11518491" cy="12093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dirty="0">
                <a:solidFill>
                  <a:srgbClr val="333333"/>
                </a:solidFill>
                <a:latin typeface="Hiragino Kaku Gothic ProN"/>
              </a:rPr>
              <a:t>◆非定常流</a:t>
            </a:r>
            <a:endParaRPr lang="en-US" altLang="ja-JP" sz="3200" dirty="0">
              <a:solidFill>
                <a:srgbClr val="333333"/>
              </a:solidFill>
              <a:latin typeface="Hiragino Kaku Gothic ProN"/>
            </a:endParaRPr>
          </a:p>
          <a:p>
            <a:pPr marL="0" indent="0">
              <a:buFont typeface="Arial" panose="020B0604020202020204" pitchFamily="34" charset="0"/>
              <a:buNone/>
            </a:pPr>
            <a:r>
              <a:rPr lang="ja-JP" altLang="en-US" sz="3600" dirty="0">
                <a:solidFill>
                  <a:srgbClr val="333333"/>
                </a:solidFill>
                <a:latin typeface="Hiragino Kaku Gothic ProN"/>
              </a:rPr>
              <a:t>　</a:t>
            </a:r>
            <a:r>
              <a:rPr lang="ja-JP" altLang="en-US" dirty="0">
                <a:solidFill>
                  <a:srgbClr val="333333"/>
                </a:solidFill>
                <a:latin typeface="Hiragino Kaku Gothic ProN"/>
              </a:rPr>
              <a:t>時間の経過によって変化する流体。</a:t>
            </a:r>
            <a:endParaRPr lang="en-US" altLang="ja-JP" dirty="0">
              <a:solidFill>
                <a:srgbClr val="333333"/>
              </a:solidFill>
              <a:latin typeface="Hiragino Kaku Gothic ProN"/>
            </a:endParaRPr>
          </a:p>
          <a:p>
            <a:pPr marL="0" indent="0">
              <a:buFont typeface="Arial" panose="020B0604020202020204" pitchFamily="34" charset="0"/>
              <a:buNone/>
            </a:pPr>
            <a:endParaRPr lang="ja-JP" altLang="en-US" sz="2000" b="1" dirty="0"/>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2" name="L 字 11">
            <a:extLst>
              <a:ext uri="{FF2B5EF4-FFF2-40B4-BE49-F238E27FC236}">
                <a16:creationId xmlns:a16="http://schemas.microsoft.com/office/drawing/2014/main" id="{F265277E-DF88-4F1E-8850-CFB9392D22B2}"/>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F8A12A8D-BF04-4411-A0FA-6FF31859E760}"/>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75BB6324-6B86-44C6-8429-1B9C0573D58E}"/>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5761C6A9-D759-4118-AB92-FDA9AB05B5BA}"/>
              </a:ext>
            </a:extLst>
          </p:cNvPr>
          <p:cNvSpPr/>
          <p:nvPr/>
        </p:nvSpPr>
        <p:spPr>
          <a:xfrm rot="13518342">
            <a:off x="9281797"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C6D24FE4-7611-4449-9E68-800B0BC9E296}"/>
              </a:ext>
            </a:extLst>
          </p:cNvPr>
          <p:cNvSpPr/>
          <p:nvPr/>
        </p:nvSpPr>
        <p:spPr>
          <a:xfrm rot="13518342">
            <a:off x="8991179"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9AE339F3-E949-4B88-A7D9-EB480F9F9615}"/>
              </a:ext>
            </a:extLst>
          </p:cNvPr>
          <p:cNvSpPr/>
          <p:nvPr/>
        </p:nvSpPr>
        <p:spPr>
          <a:xfrm rot="13518342">
            <a:off x="8698807" y="278579"/>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AED849FC-7893-4698-BF81-A2090FB8D402}"/>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031646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5">
            <a:extLst>
              <a:ext uri="{FF2B5EF4-FFF2-40B4-BE49-F238E27FC236}">
                <a16:creationId xmlns:a16="http://schemas.microsoft.com/office/drawing/2014/main" id="{4FA10CB4-17D9-44E6-8B87-8BE37411EB7F}"/>
              </a:ext>
            </a:extLst>
          </p:cNvPr>
          <p:cNvSpPr>
            <a:spLocks noGrp="1"/>
          </p:cNvSpPr>
          <p:nvPr>
            <p:ph idx="1"/>
          </p:nvPr>
        </p:nvSpPr>
        <p:spPr>
          <a:xfrm>
            <a:off x="3524755" y="2111947"/>
            <a:ext cx="5395387" cy="584775"/>
          </a:xfrm>
        </p:spPr>
        <p:txBody>
          <a:bodyPr>
            <a:normAutofit fontScale="92500" lnSpcReduction="10000"/>
          </a:bodyPr>
          <a:lstStyle/>
          <a:p>
            <a:pPr marL="0" indent="0">
              <a:buNone/>
            </a:pPr>
            <a:r>
              <a:rPr lang="ja-JP" altLang="en-US" sz="4000" b="0" i="0" dirty="0">
                <a:solidFill>
                  <a:srgbClr val="333333"/>
                </a:solidFill>
                <a:effectLst/>
                <a:latin typeface="Hiragino Kaku Gothic ProN"/>
              </a:rPr>
              <a:t>解説動画はこちら！</a:t>
            </a:r>
            <a:endParaRPr lang="ja-JP" altLang="en-US" sz="3200" dirty="0"/>
          </a:p>
        </p:txBody>
      </p:sp>
      <p:sp>
        <p:nvSpPr>
          <p:cNvPr id="11" name="コンテンツ プレースホルダー 5">
            <a:extLst>
              <a:ext uri="{FF2B5EF4-FFF2-40B4-BE49-F238E27FC236}">
                <a16:creationId xmlns:a16="http://schemas.microsoft.com/office/drawing/2014/main" id="{22CD5BBB-3B4B-4D59-B3B1-216D27ED0043}"/>
              </a:ext>
            </a:extLst>
          </p:cNvPr>
          <p:cNvSpPr txBox="1">
            <a:spLocks/>
          </p:cNvSpPr>
          <p:nvPr/>
        </p:nvSpPr>
        <p:spPr>
          <a:xfrm>
            <a:off x="2623692" y="5115722"/>
            <a:ext cx="6344815" cy="661354"/>
          </a:xfrm>
          <a:prstGeom prst="rect">
            <a:avLst/>
          </a:prstGeom>
          <a:solidFill>
            <a:srgbClr val="D4DFF1"/>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000" dirty="0">
                <a:solidFill>
                  <a:srgbClr val="333333"/>
                </a:solidFill>
                <a:latin typeface="Hiragino Kaku Gothic ProN"/>
              </a:rPr>
              <a:t>スマホで予習・復習しよう！</a:t>
            </a:r>
            <a:endParaRPr lang="ja-JP" altLang="en-US" sz="3200" dirty="0"/>
          </a:p>
        </p:txBody>
      </p:sp>
      <p:pic>
        <p:nvPicPr>
          <p:cNvPr id="1028" name="Picture 4">
            <a:extLst>
              <a:ext uri="{FF2B5EF4-FFF2-40B4-BE49-F238E27FC236}">
                <a16:creationId xmlns:a16="http://schemas.microsoft.com/office/drawing/2014/main" id="{0D866B12-7648-4CE4-9C17-3500ED591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2160" y="2641880"/>
            <a:ext cx="2433824" cy="2433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7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4194932"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粘度と動粘度</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4100267"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3068865253"/>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6" name="L 字 5">
            <a:extLst>
              <a:ext uri="{FF2B5EF4-FFF2-40B4-BE49-F238E27FC236}">
                <a16:creationId xmlns:a16="http://schemas.microsoft.com/office/drawing/2014/main" id="{E91F06CB-336A-4B6C-89A2-F4452763D337}"/>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7" name="L 字 6">
            <a:extLst>
              <a:ext uri="{FF2B5EF4-FFF2-40B4-BE49-F238E27FC236}">
                <a16:creationId xmlns:a16="http://schemas.microsoft.com/office/drawing/2014/main" id="{FF5DD512-E672-4623-9892-0462DA89240B}"/>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 name="L 字 7">
            <a:extLst>
              <a:ext uri="{FF2B5EF4-FFF2-40B4-BE49-F238E27FC236}">
                <a16:creationId xmlns:a16="http://schemas.microsoft.com/office/drawing/2014/main" id="{24747812-90E5-49DA-951D-1ED1A4B2344D}"/>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6AD020A9-1FB0-4E87-9982-4F111A96C0AC}"/>
              </a:ext>
            </a:extLst>
          </p:cNvPr>
          <p:cNvSpPr/>
          <p:nvPr/>
        </p:nvSpPr>
        <p:spPr>
          <a:xfrm rot="13518342">
            <a:off x="9281797"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D79C8254-8302-463A-8D4D-27ED99F4F0D8}"/>
              </a:ext>
            </a:extLst>
          </p:cNvPr>
          <p:cNvSpPr/>
          <p:nvPr/>
        </p:nvSpPr>
        <p:spPr>
          <a:xfrm rot="13518342">
            <a:off x="8991179"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1" name="L 字 10">
            <a:extLst>
              <a:ext uri="{FF2B5EF4-FFF2-40B4-BE49-F238E27FC236}">
                <a16:creationId xmlns:a16="http://schemas.microsoft.com/office/drawing/2014/main" id="{7D03EE95-7756-445A-9F4A-A425B1976D14}"/>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L 字 11">
            <a:extLst>
              <a:ext uri="{FF2B5EF4-FFF2-40B4-BE49-F238E27FC236}">
                <a16:creationId xmlns:a16="http://schemas.microsoft.com/office/drawing/2014/main" id="{F2E6CCE5-5841-430D-99DB-4886AC211C17}"/>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412072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336754" y="2071228"/>
            <a:ext cx="11518491" cy="2291222"/>
          </a:xfrm>
        </p:spPr>
        <p:txBody>
          <a:bodyPr>
            <a:normAutofit/>
          </a:bodyPr>
          <a:lstStyle/>
          <a:p>
            <a:pPr marL="0" indent="0">
              <a:buNone/>
            </a:pPr>
            <a:r>
              <a:rPr lang="ja-JP" altLang="en-US" sz="3200" dirty="0">
                <a:solidFill>
                  <a:srgbClr val="333333"/>
                </a:solidFill>
                <a:latin typeface="Hiragino Kaku Gothic ProN"/>
              </a:rPr>
              <a:t>液体や気体が流動するとき、内部の各部分がお互いに</a:t>
            </a:r>
            <a:r>
              <a:rPr lang="ja-JP" altLang="en-US" sz="3200" b="1" u="sng" dirty="0">
                <a:solidFill>
                  <a:srgbClr val="EAB200"/>
                </a:solidFill>
                <a:latin typeface="Hiragino Kaku Gothic ProN"/>
              </a:rPr>
              <a:t>抵抗</a:t>
            </a:r>
            <a:r>
              <a:rPr lang="ja-JP" altLang="en-US" sz="3200" dirty="0">
                <a:solidFill>
                  <a:srgbClr val="333333"/>
                </a:solidFill>
                <a:latin typeface="Hiragino Kaku Gothic ProN"/>
              </a:rPr>
              <a:t>しあう。その性質を</a:t>
            </a:r>
            <a:r>
              <a:rPr lang="ja-JP" altLang="en-US" sz="3200" b="1" u="sng" dirty="0">
                <a:solidFill>
                  <a:srgbClr val="EAB200"/>
                </a:solidFill>
                <a:latin typeface="Hiragino Kaku Gothic ProN"/>
              </a:rPr>
              <a:t>粘性</a:t>
            </a:r>
            <a:r>
              <a:rPr lang="ja-JP" altLang="en-US" sz="3200" dirty="0">
                <a:solidFill>
                  <a:srgbClr val="333333"/>
                </a:solidFill>
                <a:latin typeface="Hiragino Kaku Gothic ProN"/>
              </a:rPr>
              <a:t>、その程度を</a:t>
            </a:r>
            <a:r>
              <a:rPr lang="ja-JP" altLang="en-US" sz="3200" b="1" u="sng" dirty="0">
                <a:solidFill>
                  <a:srgbClr val="EAB200"/>
                </a:solidFill>
                <a:latin typeface="Hiragino Kaku Gothic ProN"/>
              </a:rPr>
              <a:t>粘度</a:t>
            </a:r>
            <a:r>
              <a:rPr lang="ja-JP" altLang="en-US" sz="3200" dirty="0">
                <a:solidFill>
                  <a:srgbClr val="333333"/>
                </a:solidFill>
                <a:latin typeface="Hiragino Kaku Gothic ProN"/>
              </a:rPr>
              <a:t>という。</a:t>
            </a:r>
            <a:endParaRPr lang="en-US" altLang="ja-JP" sz="3200" dirty="0">
              <a:solidFill>
                <a:srgbClr val="333333"/>
              </a:solidFill>
              <a:latin typeface="Hiragino Kaku Gothic ProN"/>
            </a:endParaRPr>
          </a:p>
          <a:p>
            <a:pPr marL="0" indent="0">
              <a:buNone/>
            </a:pPr>
            <a:endParaRPr lang="en-US" altLang="ja-JP" sz="3200" dirty="0">
              <a:solidFill>
                <a:srgbClr val="333333"/>
              </a:solidFill>
              <a:latin typeface="Hiragino Kaku Gothic ProN"/>
            </a:endParaRPr>
          </a:p>
          <a:p>
            <a:pPr marL="0" indent="0">
              <a:buNone/>
            </a:pPr>
            <a:r>
              <a:rPr lang="ja-JP" altLang="en-US" sz="3200" b="1" u="sng" dirty="0">
                <a:solidFill>
                  <a:srgbClr val="EAB200"/>
                </a:solidFill>
                <a:latin typeface="Hiragino Kaku Gothic ProN"/>
              </a:rPr>
              <a:t>粘度</a:t>
            </a:r>
            <a:r>
              <a:rPr lang="ja-JP" altLang="en-US" sz="3200" dirty="0">
                <a:solidFill>
                  <a:srgbClr val="333333"/>
                </a:solidFill>
                <a:latin typeface="Hiragino Kaku Gothic ProN"/>
              </a:rPr>
              <a:t>を</a:t>
            </a:r>
            <a:r>
              <a:rPr lang="ja-JP" altLang="en-US" sz="3200" b="1" u="sng" dirty="0">
                <a:solidFill>
                  <a:srgbClr val="EAB200"/>
                </a:solidFill>
                <a:latin typeface="Hiragino Kaku Gothic ProN"/>
              </a:rPr>
              <a:t>密度</a:t>
            </a:r>
            <a:r>
              <a:rPr lang="ja-JP" altLang="en-US" sz="3200" dirty="0">
                <a:solidFill>
                  <a:srgbClr val="333333"/>
                </a:solidFill>
                <a:latin typeface="Hiragino Kaku Gothic ProN"/>
              </a:rPr>
              <a:t>で</a:t>
            </a:r>
            <a:r>
              <a:rPr lang="ja-JP" altLang="en-US" sz="3200" b="1" u="sng" dirty="0">
                <a:solidFill>
                  <a:srgbClr val="EAB200"/>
                </a:solidFill>
                <a:latin typeface="Hiragino Kaku Gothic ProN"/>
              </a:rPr>
              <a:t>割った</a:t>
            </a:r>
            <a:r>
              <a:rPr lang="ja-JP" altLang="en-US" sz="3200" dirty="0">
                <a:solidFill>
                  <a:srgbClr val="333333"/>
                </a:solidFill>
                <a:latin typeface="Hiragino Kaku Gothic ProN"/>
              </a:rPr>
              <a:t>値を</a:t>
            </a:r>
            <a:r>
              <a:rPr lang="ja-JP" altLang="en-US" sz="3200" b="1" u="sng" dirty="0">
                <a:solidFill>
                  <a:srgbClr val="EAB200"/>
                </a:solidFill>
                <a:latin typeface="Hiragino Kaku Gothic ProN"/>
              </a:rPr>
              <a:t>動粘度</a:t>
            </a:r>
            <a:r>
              <a:rPr lang="ja-JP" altLang="en-US" sz="3200" dirty="0">
                <a:solidFill>
                  <a:srgbClr val="333333"/>
                </a:solidFill>
                <a:latin typeface="Hiragino Kaku Gothic ProN"/>
              </a:rPr>
              <a:t>という</a:t>
            </a:r>
            <a:endParaRPr lang="en-US" altLang="ja-JP" sz="3200" dirty="0">
              <a:solidFill>
                <a:srgbClr val="333333"/>
              </a:solidFill>
              <a:latin typeface="Hiragino Kaku Gothic ProN"/>
            </a:endParaRPr>
          </a:p>
          <a:p>
            <a:pPr marL="0" indent="0">
              <a:buNone/>
            </a:pPr>
            <a:endParaRPr lang="ja-JP" altLang="en-US" sz="2000"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粘度と動粘度</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2" name="コンテンツ プレースホルダー 5">
            <a:extLst>
              <a:ext uri="{FF2B5EF4-FFF2-40B4-BE49-F238E27FC236}">
                <a16:creationId xmlns:a16="http://schemas.microsoft.com/office/drawing/2014/main" id="{6A4B4731-E43B-4038-A772-FD4FB786D2DC}"/>
              </a:ext>
            </a:extLst>
          </p:cNvPr>
          <p:cNvSpPr txBox="1">
            <a:spLocks/>
          </p:cNvSpPr>
          <p:nvPr/>
        </p:nvSpPr>
        <p:spPr>
          <a:xfrm>
            <a:off x="553299" y="4652820"/>
            <a:ext cx="5935355" cy="2044477"/>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rPr>
              <a:t>計算式</a:t>
            </a: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B380D251-741D-4EE6-9C2B-7D8C17C36E68}"/>
                  </a:ext>
                </a:extLst>
              </p:cNvPr>
              <p:cNvSpPr txBox="1"/>
              <p:nvPr/>
            </p:nvSpPr>
            <p:spPr>
              <a:xfrm>
                <a:off x="701989" y="4748162"/>
                <a:ext cx="4736786" cy="10674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800" b="1" i="1" smtClean="0">
                          <a:solidFill>
                            <a:schemeClr val="accent1">
                              <a:lumMod val="75000"/>
                            </a:schemeClr>
                          </a:solidFill>
                          <a:latin typeface="Cambria Math" panose="02040503050406030204" pitchFamily="18" charset="0"/>
                        </a:rPr>
                        <m:t>𝝂</m:t>
                      </m:r>
                      <m:r>
                        <a:rPr lang="ja-JP" altLang="en-US" sz="2800" b="1" i="1">
                          <a:solidFill>
                            <a:schemeClr val="accent1">
                              <a:lumMod val="75000"/>
                            </a:schemeClr>
                          </a:solidFill>
                          <a:latin typeface="Cambria Math" panose="02040503050406030204" pitchFamily="18" charset="0"/>
                        </a:rPr>
                        <m:t>（</m:t>
                      </m:r>
                      <m:r>
                        <a:rPr lang="ja-JP" altLang="en-US" sz="2800" b="1" i="1" smtClean="0">
                          <a:solidFill>
                            <a:schemeClr val="accent1">
                              <a:lumMod val="75000"/>
                            </a:schemeClr>
                          </a:solidFill>
                          <a:latin typeface="Cambria Math" panose="02040503050406030204" pitchFamily="18" charset="0"/>
                        </a:rPr>
                        <m:t>ニュー</m:t>
                      </m:r>
                      <m:r>
                        <a:rPr lang="ja-JP" altLang="en-US" sz="2800" b="1" i="1">
                          <a:solidFill>
                            <a:schemeClr val="accent1">
                              <a:lumMod val="75000"/>
                            </a:schemeClr>
                          </a:solidFill>
                          <a:latin typeface="Cambria Math" panose="02040503050406030204" pitchFamily="18" charset="0"/>
                        </a:rPr>
                        <m:t>）＝</m:t>
                      </m:r>
                      <m:f>
                        <m:fPr>
                          <m:ctrlPr>
                            <a:rPr lang="en-US" altLang="ja-JP" sz="2800" b="1" i="1">
                              <a:solidFill>
                                <a:schemeClr val="accent1">
                                  <a:lumMod val="75000"/>
                                </a:schemeClr>
                              </a:solidFill>
                              <a:latin typeface="Cambria Math" panose="02040503050406030204" pitchFamily="18" charset="0"/>
                            </a:rPr>
                          </m:ctrlPr>
                        </m:fPr>
                        <m:num>
                          <m:r>
                            <a:rPr lang="en-US" altLang="ja-JP" sz="2800" b="1" i="1">
                              <a:solidFill>
                                <a:schemeClr val="accent1">
                                  <a:lumMod val="75000"/>
                                </a:schemeClr>
                              </a:solidFill>
                              <a:latin typeface="Cambria Math" panose="02040503050406030204" pitchFamily="18" charset="0"/>
                            </a:rPr>
                            <m:t>𝝁</m:t>
                          </m:r>
                          <m:r>
                            <a:rPr lang="ja-JP" altLang="en-US" sz="2800" b="1" i="1">
                              <a:solidFill>
                                <a:schemeClr val="accent1">
                                  <a:lumMod val="75000"/>
                                </a:schemeClr>
                              </a:solidFill>
                              <a:latin typeface="Cambria Math" panose="02040503050406030204" pitchFamily="18" charset="0"/>
                            </a:rPr>
                            <m:t>（ミュー）</m:t>
                          </m:r>
                        </m:num>
                        <m:den>
                          <m:r>
                            <a:rPr lang="en-US" altLang="ja-JP" sz="2800" b="1" i="1">
                              <a:solidFill>
                                <a:schemeClr val="accent1">
                                  <a:lumMod val="75000"/>
                                </a:schemeClr>
                              </a:solidFill>
                              <a:latin typeface="Cambria Math" panose="02040503050406030204" pitchFamily="18" charset="0"/>
                            </a:rPr>
                            <m:t>𝝆</m:t>
                          </m:r>
                          <m:r>
                            <a:rPr lang="ja-JP" altLang="en-US" sz="2800" b="1" i="1">
                              <a:solidFill>
                                <a:schemeClr val="accent1">
                                  <a:lumMod val="75000"/>
                                </a:schemeClr>
                              </a:solidFill>
                              <a:latin typeface="Cambria Math" panose="02040503050406030204" pitchFamily="18" charset="0"/>
                            </a:rPr>
                            <m:t>（ロー）</m:t>
                          </m:r>
                        </m:den>
                      </m:f>
                    </m:oMath>
                  </m:oMathPara>
                </a14:m>
                <a:endParaRPr kumimoji="1" lang="ja-JP" altLang="en-US" sz="2800" b="1" dirty="0">
                  <a:latin typeface="メイリオ" panose="020B0604030504040204" pitchFamily="50" charset="-128"/>
                  <a:ea typeface="メイリオ" panose="020B0604030504040204" pitchFamily="50" charset="-128"/>
                </a:endParaRPr>
              </a:p>
            </p:txBody>
          </p:sp>
        </mc:Choice>
        <mc:Fallback xmlns="">
          <p:sp>
            <p:nvSpPr>
              <p:cNvPr id="15" name="テキスト ボックス 14">
                <a:extLst>
                  <a:ext uri="{FF2B5EF4-FFF2-40B4-BE49-F238E27FC236}">
                    <a16:creationId xmlns:a16="http://schemas.microsoft.com/office/drawing/2014/main" id="{B380D251-741D-4EE6-9C2B-7D8C17C36E68}"/>
                  </a:ext>
                </a:extLst>
              </p:cNvPr>
              <p:cNvSpPr txBox="1">
                <a:spLocks noRot="1" noChangeAspect="1" noMove="1" noResize="1" noEditPoints="1" noAdjustHandles="1" noChangeArrowheads="1" noChangeShapeType="1" noTextEdit="1"/>
              </p:cNvSpPr>
              <p:nvPr/>
            </p:nvSpPr>
            <p:spPr>
              <a:xfrm>
                <a:off x="701989" y="4748162"/>
                <a:ext cx="4736786" cy="1067408"/>
              </a:xfrm>
              <a:prstGeom prst="rect">
                <a:avLst/>
              </a:prstGeom>
              <a:blipFill>
                <a:blip r:embed="rId3"/>
                <a:stretch>
                  <a:fillRect/>
                </a:stretch>
              </a:blipFill>
            </p:spPr>
            <p:txBody>
              <a:bodyPr/>
              <a:lstStyle/>
              <a:p>
                <a:r>
                  <a:rPr lang="ja-JP" altLang="en-US">
                    <a:noFill/>
                  </a:rPr>
                  <a:t> </a:t>
                </a:r>
              </a:p>
            </p:txBody>
          </p:sp>
        </mc:Fallback>
      </mc:AlternateContent>
      <p:sp>
        <p:nvSpPr>
          <p:cNvPr id="16" name="テキスト ボックス 15">
            <a:extLst>
              <a:ext uri="{FF2B5EF4-FFF2-40B4-BE49-F238E27FC236}">
                <a16:creationId xmlns:a16="http://schemas.microsoft.com/office/drawing/2014/main" id="{98114006-6175-434C-B535-7587163936C0}"/>
              </a:ext>
            </a:extLst>
          </p:cNvPr>
          <p:cNvSpPr txBox="1"/>
          <p:nvPr/>
        </p:nvSpPr>
        <p:spPr>
          <a:xfrm>
            <a:off x="825813" y="5994823"/>
            <a:ext cx="5270186" cy="523220"/>
          </a:xfrm>
          <a:prstGeom prst="rect">
            <a:avLst/>
          </a:prstGeom>
          <a:noFill/>
        </p:spPr>
        <p:txBody>
          <a:bodyPr wrap="square" rtlCol="0">
            <a:spAutoFit/>
          </a:bodyPr>
          <a:lstStyle/>
          <a:p>
            <a:r>
              <a:rPr kumimoji="1" lang="en-US" altLang="ja-JP" sz="2800" b="1" dirty="0">
                <a:latin typeface="メイリオ" panose="020B0604030504040204" pitchFamily="50" charset="-128"/>
                <a:ea typeface="メイリオ" panose="020B0604030504040204" pitchFamily="50" charset="-128"/>
              </a:rPr>
              <a:t>ν</a:t>
            </a:r>
            <a:r>
              <a:rPr kumimoji="1" lang="ja-JP" altLang="en-US" sz="2800" b="1" dirty="0">
                <a:latin typeface="メイリオ" panose="020B0604030504040204" pitchFamily="50" charset="-128"/>
                <a:ea typeface="メイリオ" panose="020B0604030504040204" pitchFamily="50" charset="-128"/>
              </a:rPr>
              <a:t>：動粘度　</a:t>
            </a:r>
            <a:r>
              <a:rPr kumimoji="1" lang="en-US" altLang="ja-JP" sz="2800" b="1" dirty="0">
                <a:latin typeface="メイリオ" panose="020B0604030504040204" pitchFamily="50" charset="-128"/>
                <a:ea typeface="メイリオ" panose="020B0604030504040204" pitchFamily="50" charset="-128"/>
              </a:rPr>
              <a:t>μ</a:t>
            </a:r>
            <a:r>
              <a:rPr kumimoji="1" lang="ja-JP" altLang="en-US" sz="2800" b="1" dirty="0">
                <a:latin typeface="メイリオ" panose="020B0604030504040204" pitchFamily="50" charset="-128"/>
                <a:ea typeface="メイリオ" panose="020B0604030504040204" pitchFamily="50" charset="-128"/>
              </a:rPr>
              <a:t>：粘度　</a:t>
            </a:r>
            <a:r>
              <a:rPr kumimoji="1" lang="en-US" altLang="ja-JP" sz="2800" b="1" dirty="0">
                <a:latin typeface="メイリオ" panose="020B0604030504040204" pitchFamily="50" charset="-128"/>
                <a:ea typeface="メイリオ" panose="020B0604030504040204" pitchFamily="50" charset="-128"/>
              </a:rPr>
              <a:t>ρ</a:t>
            </a:r>
            <a:r>
              <a:rPr kumimoji="1" lang="ja-JP" altLang="en-US" sz="2800" b="1" dirty="0">
                <a:latin typeface="メイリオ" panose="020B0604030504040204" pitchFamily="50" charset="-128"/>
                <a:ea typeface="メイリオ" panose="020B0604030504040204" pitchFamily="50" charset="-128"/>
              </a:rPr>
              <a:t>：密度</a:t>
            </a:r>
          </a:p>
        </p:txBody>
      </p:sp>
      <p:sp>
        <p:nvSpPr>
          <p:cNvPr id="18" name="コンテンツ プレースホルダー 5">
            <a:extLst>
              <a:ext uri="{FF2B5EF4-FFF2-40B4-BE49-F238E27FC236}">
                <a16:creationId xmlns:a16="http://schemas.microsoft.com/office/drawing/2014/main" id="{1A6EE22F-71CA-47CC-8F3E-76A1BA0894D3}"/>
              </a:ext>
            </a:extLst>
          </p:cNvPr>
          <p:cNvSpPr txBox="1">
            <a:spLocks/>
          </p:cNvSpPr>
          <p:nvPr/>
        </p:nvSpPr>
        <p:spPr>
          <a:xfrm>
            <a:off x="6664763" y="4566778"/>
            <a:ext cx="11518491" cy="22912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2000" dirty="0"/>
          </a:p>
        </p:txBody>
      </p:sp>
      <p:sp>
        <p:nvSpPr>
          <p:cNvPr id="19" name="コンテンツ プレースホルダー 5">
            <a:extLst>
              <a:ext uri="{FF2B5EF4-FFF2-40B4-BE49-F238E27FC236}">
                <a16:creationId xmlns:a16="http://schemas.microsoft.com/office/drawing/2014/main" id="{E2AC37CA-B543-4C26-A8AB-017562300ECA}"/>
              </a:ext>
            </a:extLst>
          </p:cNvPr>
          <p:cNvSpPr txBox="1">
            <a:spLocks/>
          </p:cNvSpPr>
          <p:nvPr/>
        </p:nvSpPr>
        <p:spPr>
          <a:xfrm>
            <a:off x="6488654" y="5403391"/>
            <a:ext cx="11518491" cy="22912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000" dirty="0"/>
              <a:t>※</a:t>
            </a:r>
            <a:r>
              <a:rPr lang="ja-JP" altLang="en-US" sz="2000" b="1" dirty="0"/>
              <a:t>動粘度</a:t>
            </a:r>
            <a:r>
              <a:rPr lang="ja-JP" altLang="en-US" sz="2000" dirty="0"/>
              <a:t>は</a:t>
            </a:r>
            <a:r>
              <a:rPr lang="ja-JP" altLang="en-US" sz="2000" b="1" dirty="0"/>
              <a:t>粘度</a:t>
            </a:r>
            <a:r>
              <a:rPr lang="ja-JP" altLang="en-US" sz="2000" dirty="0"/>
              <a:t>に</a:t>
            </a:r>
            <a:r>
              <a:rPr lang="ja-JP" altLang="en-US" sz="2000" b="1" dirty="0"/>
              <a:t>比例</a:t>
            </a:r>
            <a:r>
              <a:rPr lang="ja-JP" altLang="en-US" sz="2000" dirty="0"/>
              <a:t>し、</a:t>
            </a:r>
            <a:r>
              <a:rPr lang="ja-JP" altLang="en-US" sz="2000" b="1" dirty="0"/>
              <a:t>密度</a:t>
            </a:r>
            <a:r>
              <a:rPr lang="ja-JP" altLang="en-US" sz="2000" dirty="0"/>
              <a:t>に</a:t>
            </a:r>
            <a:r>
              <a:rPr lang="ja-JP" altLang="en-US" sz="2000" b="1" dirty="0"/>
              <a:t>反比例</a:t>
            </a:r>
            <a:r>
              <a:rPr lang="ja-JP" altLang="en-US" sz="2000" dirty="0"/>
              <a:t>する</a:t>
            </a:r>
          </a:p>
        </p:txBody>
      </p:sp>
      <p:sp>
        <p:nvSpPr>
          <p:cNvPr id="20" name="L 字 19">
            <a:extLst>
              <a:ext uri="{FF2B5EF4-FFF2-40B4-BE49-F238E27FC236}">
                <a16:creationId xmlns:a16="http://schemas.microsoft.com/office/drawing/2014/main" id="{7AC844C9-8299-4D2B-B6DF-0E4506880F05}"/>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97F3B536-E4EB-4C76-A3D1-56E396DEC41B}"/>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BF61C25E-5739-4061-92F3-004D86C6295E}"/>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800DCC90-89BE-42B1-B00B-9BA5D053F0D8}"/>
              </a:ext>
            </a:extLst>
          </p:cNvPr>
          <p:cNvSpPr/>
          <p:nvPr/>
        </p:nvSpPr>
        <p:spPr>
          <a:xfrm rot="13518342">
            <a:off x="9281797" y="266358"/>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326DFB20-1922-4D94-BBD7-CE9FF85B07DE}"/>
              </a:ext>
            </a:extLst>
          </p:cNvPr>
          <p:cNvSpPr/>
          <p:nvPr/>
        </p:nvSpPr>
        <p:spPr>
          <a:xfrm rot="13518342">
            <a:off x="8991179"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5" name="L 字 24">
            <a:extLst>
              <a:ext uri="{FF2B5EF4-FFF2-40B4-BE49-F238E27FC236}">
                <a16:creationId xmlns:a16="http://schemas.microsoft.com/office/drawing/2014/main" id="{328BE23E-C859-4C82-A6E7-1756F583175E}"/>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L 字 25">
            <a:extLst>
              <a:ext uri="{FF2B5EF4-FFF2-40B4-BE49-F238E27FC236}">
                <a16:creationId xmlns:a16="http://schemas.microsoft.com/office/drawing/2014/main" id="{D562ED1D-870E-4A6E-84C8-A2FB562CFC2D}"/>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416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15" name="テキスト ボックス 14">
            <a:extLst>
              <a:ext uri="{FF2B5EF4-FFF2-40B4-BE49-F238E27FC236}">
                <a16:creationId xmlns:a16="http://schemas.microsoft.com/office/drawing/2014/main" id="{20525C1D-2F12-4E82-A1E7-3A8DF0F017DF}"/>
              </a:ext>
            </a:extLst>
          </p:cNvPr>
          <p:cNvSpPr txBox="1"/>
          <p:nvPr/>
        </p:nvSpPr>
        <p:spPr>
          <a:xfrm>
            <a:off x="2756657" y="1067594"/>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質量保存の法則（連続の式）</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3E6C01D7-EF8C-459C-92E5-4AC7A93B9287}"/>
              </a:ext>
            </a:extLst>
          </p:cNvPr>
          <p:cNvSpPr/>
          <p:nvPr/>
        </p:nvSpPr>
        <p:spPr>
          <a:xfrm>
            <a:off x="2661992" y="1115722"/>
            <a:ext cx="94665" cy="530580"/>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3">
            <a:extLst>
              <a:ext uri="{FF2B5EF4-FFF2-40B4-BE49-F238E27FC236}">
                <a16:creationId xmlns:a16="http://schemas.microsoft.com/office/drawing/2014/main" id="{72ED329F-19E8-4C3C-9885-0EA5225F7E1B}"/>
              </a:ext>
            </a:extLst>
          </p:cNvPr>
          <p:cNvGraphicFramePr>
            <a:graphicFrameLocks noGrp="1"/>
          </p:cNvGraphicFramePr>
          <p:nvPr>
            <p:extLst>
              <p:ext uri="{D42A27DB-BD31-4B8C-83A1-F6EECF244321}">
                <p14:modId xmlns:p14="http://schemas.microsoft.com/office/powerpoint/2010/main" val="566336616"/>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18" name="L 字 17">
            <a:extLst>
              <a:ext uri="{FF2B5EF4-FFF2-40B4-BE49-F238E27FC236}">
                <a16:creationId xmlns:a16="http://schemas.microsoft.com/office/drawing/2014/main" id="{7D3101D2-D5AF-420F-ACFC-A9E88FA14C53}"/>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9" name="L 字 18">
            <a:extLst>
              <a:ext uri="{FF2B5EF4-FFF2-40B4-BE49-F238E27FC236}">
                <a16:creationId xmlns:a16="http://schemas.microsoft.com/office/drawing/2014/main" id="{DBB647F5-A73D-406B-BFA8-507CA045398F}"/>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0" name="L 字 19">
            <a:extLst>
              <a:ext uri="{FF2B5EF4-FFF2-40B4-BE49-F238E27FC236}">
                <a16:creationId xmlns:a16="http://schemas.microsoft.com/office/drawing/2014/main" id="{DC7E7200-E4E4-4082-B8D6-689BC74B89FF}"/>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1" name="L 字 20">
            <a:extLst>
              <a:ext uri="{FF2B5EF4-FFF2-40B4-BE49-F238E27FC236}">
                <a16:creationId xmlns:a16="http://schemas.microsoft.com/office/drawing/2014/main" id="{4B86DD81-8EB1-4263-8090-F4FD79D41C5A}"/>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2" name="L 字 21">
            <a:extLst>
              <a:ext uri="{FF2B5EF4-FFF2-40B4-BE49-F238E27FC236}">
                <a16:creationId xmlns:a16="http://schemas.microsoft.com/office/drawing/2014/main" id="{77E9CFE8-ED13-4244-B8A2-414A78BD1E5F}"/>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3" name="L 字 22">
            <a:extLst>
              <a:ext uri="{FF2B5EF4-FFF2-40B4-BE49-F238E27FC236}">
                <a16:creationId xmlns:a16="http://schemas.microsoft.com/office/drawing/2014/main" id="{194B708F-A4E4-466B-814E-AA2A3A9A7AC5}"/>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4" name="L 字 23">
            <a:extLst>
              <a:ext uri="{FF2B5EF4-FFF2-40B4-BE49-F238E27FC236}">
                <a16:creationId xmlns:a16="http://schemas.microsoft.com/office/drawing/2014/main" id="{F5940EC7-80CC-4C43-854C-1212139C5A45}"/>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55625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10424" y="1715996"/>
            <a:ext cx="10515600" cy="957117"/>
          </a:xfrm>
        </p:spPr>
        <p:txBody>
          <a:bodyPr>
            <a:normAutofit fontScale="85000" lnSpcReduction="20000"/>
          </a:bodyPr>
          <a:lstStyle/>
          <a:p>
            <a:pPr marL="0" indent="0">
              <a:buNone/>
            </a:pPr>
            <a:r>
              <a:rPr lang="ja-JP" altLang="en-US" sz="3600" dirty="0"/>
              <a:t>断面積が変化する円管において、</a:t>
            </a:r>
            <a:endParaRPr lang="en-US" altLang="ja-JP" sz="3600" dirty="0"/>
          </a:p>
          <a:p>
            <a:pPr marL="0" indent="0">
              <a:buNone/>
            </a:pPr>
            <a:r>
              <a:rPr lang="ja-JP" altLang="en-US" sz="3600" dirty="0"/>
              <a:t>各断面を単位時間に通る 流体の質量は変わらない。</a:t>
            </a:r>
            <a:endParaRPr lang="ja-JP" altLang="en-US" dirty="0"/>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質量保存の法則（連続の式）</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410424" y="2861876"/>
            <a:ext cx="10401633" cy="4785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t>単位時間の質量流量＝密度</a:t>
            </a:r>
            <a:r>
              <a:rPr lang="en-US" altLang="ja-JP" dirty="0"/>
              <a:t>×</a:t>
            </a:r>
            <a:r>
              <a:rPr lang="ja-JP" altLang="en-US" dirty="0"/>
              <a:t>断面積</a:t>
            </a:r>
            <a:r>
              <a:rPr lang="en-US" altLang="ja-JP" dirty="0"/>
              <a:t>×</a:t>
            </a:r>
            <a:r>
              <a:rPr lang="ja-JP" altLang="en-US" dirty="0"/>
              <a:t>平均流速＝一定。</a:t>
            </a:r>
            <a:endParaRPr lang="ja-JP" altLang="en-US" sz="2000" dirty="0"/>
          </a:p>
        </p:txBody>
      </p:sp>
      <p:grpSp>
        <p:nvGrpSpPr>
          <p:cNvPr id="2075" name="グループ化 2074"/>
          <p:cNvGrpSpPr/>
          <p:nvPr/>
        </p:nvGrpSpPr>
        <p:grpSpPr>
          <a:xfrm>
            <a:off x="410424" y="3718560"/>
            <a:ext cx="6152084" cy="2805946"/>
            <a:chOff x="410424" y="3718560"/>
            <a:chExt cx="5608848" cy="2805946"/>
          </a:xfrm>
        </p:grpSpPr>
        <p:sp>
          <p:nvSpPr>
            <p:cNvPr id="7"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410424" y="3718560"/>
              <a:ext cx="5411256" cy="2805946"/>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rPr>
                <a:t>計算式</a:t>
              </a: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3" name="テキスト ボックス 2"/>
                <p:cNvSpPr txBox="1"/>
                <p:nvPr/>
              </p:nvSpPr>
              <p:spPr>
                <a:xfrm>
                  <a:off x="563352" y="3990764"/>
                  <a:ext cx="5455920" cy="972767"/>
                </a:xfrm>
                <a:prstGeom prst="rect">
                  <a:avLst/>
                </a:prstGeom>
                <a:noFill/>
              </p:spPr>
              <p:txBody>
                <a:bodyPr wrap="square" rtlCol="0">
                  <a:spAutoFit/>
                </a:bodyPr>
                <a:lstStyle/>
                <a:p>
                  <a14:m>
                    <m:oMath xmlns:m="http://schemas.openxmlformats.org/officeDocument/2006/math">
                      <m:sSub>
                        <m:sSubPr>
                          <m:ctrlPr>
                            <a:rPr lang="en-US" altLang="ja-JP" sz="3600" b="1" i="1">
                              <a:solidFill>
                                <a:schemeClr val="accent1">
                                  <a:lumMod val="75000"/>
                                </a:schemeClr>
                              </a:solidFill>
                              <a:latin typeface="Cambria Math" panose="02040503050406030204" pitchFamily="18" charset="0"/>
                            </a:rPr>
                          </m:ctrlPr>
                        </m:sSubPr>
                        <m:e>
                          <m:r>
                            <a:rPr lang="en-US" altLang="ja-JP" sz="3600" b="1" i="1">
                              <a:solidFill>
                                <a:schemeClr val="accent1">
                                  <a:lumMod val="75000"/>
                                </a:schemeClr>
                              </a:solidFill>
                              <a:latin typeface="Cambria Math"/>
                            </a:rPr>
                            <m:t>𝑸</m:t>
                          </m:r>
                        </m:e>
                        <m:sub>
                          <m:r>
                            <a:rPr lang="en-US" altLang="ja-JP" sz="3600" b="1" i="1">
                              <a:solidFill>
                                <a:schemeClr val="accent1">
                                  <a:lumMod val="75000"/>
                                </a:schemeClr>
                              </a:solidFill>
                              <a:latin typeface="Cambria Math"/>
                            </a:rPr>
                            <m:t>𝒎</m:t>
                          </m:r>
                        </m:sub>
                      </m:sSub>
                    </m:oMath>
                  </a14:m>
                  <a:r>
                    <a:rPr lang="ja-JP" altLang="en-US" sz="3600" b="1" i="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3600" b="1" i="1" dirty="0">
                      <a:solidFill>
                        <a:schemeClr val="accent1">
                          <a:lumMod val="75000"/>
                        </a:schemeClr>
                      </a:solidFill>
                      <a:latin typeface="メイリオ" panose="020B0604030504040204" pitchFamily="50" charset="-128"/>
                      <a:ea typeface="メイリオ" panose="020B0604030504040204" pitchFamily="50" charset="-128"/>
                    </a:rPr>
                    <a:t>ρ×</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a:solidFill>
                                <a:schemeClr val="accent1">
                                  <a:lumMod val="75000"/>
                                </a:schemeClr>
                              </a:solidFill>
                              <a:latin typeface="Cambria Math"/>
                            </a:rPr>
                            <m:t>𝝅</m:t>
                          </m:r>
                          <m:r>
                            <a:rPr lang="en-US" altLang="ja-JP" sz="3600" b="1" i="1">
                              <a:solidFill>
                                <a:schemeClr val="accent1">
                                  <a:lumMod val="75000"/>
                                </a:schemeClr>
                              </a:solidFill>
                              <a:latin typeface="Cambria Math"/>
                            </a:rPr>
                            <m:t>×</m:t>
                          </m:r>
                          <m:sSup>
                            <m:sSupPr>
                              <m:ctrlPr>
                                <a:rPr lang="en-US" altLang="ja-JP" sz="3600" b="1" i="1">
                                  <a:solidFill>
                                    <a:schemeClr val="accent1">
                                      <a:lumMod val="75000"/>
                                    </a:schemeClr>
                                  </a:solidFill>
                                  <a:latin typeface="Cambria Math" panose="02040503050406030204" pitchFamily="18" charset="0"/>
                                </a:rPr>
                              </m:ctrlPr>
                            </m:sSupPr>
                            <m:e>
                              <m:r>
                                <a:rPr lang="en-US" altLang="ja-JP" sz="3600" b="1" i="1">
                                  <a:solidFill>
                                    <a:schemeClr val="accent1">
                                      <a:lumMod val="75000"/>
                                    </a:schemeClr>
                                  </a:solidFill>
                                  <a:latin typeface="Cambria Math"/>
                                </a:rPr>
                                <m:t>𝒅</m:t>
                              </m:r>
                            </m:e>
                            <m:sup>
                              <m:r>
                                <a:rPr lang="en-US" altLang="ja-JP" sz="3600" b="1" i="1">
                                  <a:solidFill>
                                    <a:schemeClr val="accent1">
                                      <a:lumMod val="75000"/>
                                    </a:schemeClr>
                                  </a:solidFill>
                                  <a:latin typeface="Cambria Math"/>
                                </a:rPr>
                                <m:t>𝟐</m:t>
                              </m:r>
                            </m:sup>
                          </m:sSup>
                        </m:num>
                        <m:den>
                          <m:r>
                            <a:rPr lang="ja-JP" altLang="en-US" sz="3600" b="1" i="1">
                              <a:solidFill>
                                <a:schemeClr val="accent1">
                                  <a:lumMod val="75000"/>
                                </a:schemeClr>
                              </a:solidFill>
                              <a:latin typeface="Cambria Math"/>
                            </a:rPr>
                            <m:t>𝟒</m:t>
                          </m:r>
                        </m:den>
                      </m:f>
                    </m:oMath>
                  </a14:m>
                  <a:r>
                    <a:rPr lang="en-US" altLang="ja-JP" sz="3600" b="1" dirty="0">
                      <a:solidFill>
                        <a:schemeClr val="accent1">
                          <a:lumMod val="75000"/>
                        </a:schemeClr>
                      </a:solidFill>
                      <a:latin typeface="メイリオ" panose="020B0604030504040204" pitchFamily="50" charset="-128"/>
                      <a:ea typeface="メイリオ" panose="020B0604030504040204" pitchFamily="50" charset="-128"/>
                    </a:rPr>
                    <a:t>×u= </a:t>
                  </a:r>
                  <a:r>
                    <a:rPr lang="ja-JP" altLang="en-US" sz="3600" b="1" dirty="0">
                      <a:solidFill>
                        <a:schemeClr val="accent1">
                          <a:lumMod val="75000"/>
                        </a:schemeClr>
                      </a:solidFill>
                      <a:latin typeface="メイリオ" panose="020B0604030504040204" pitchFamily="50" charset="-128"/>
                      <a:ea typeface="メイリオ" panose="020B0604030504040204" pitchFamily="50" charset="-128"/>
                    </a:rPr>
                    <a:t>一定</a:t>
                  </a:r>
                  <a:endParaRPr kumimoji="1" lang="ja-JP" altLang="en-US" sz="3600" dirty="0">
                    <a:latin typeface="メイリオ" panose="020B0604030504040204" pitchFamily="50" charset="-128"/>
                    <a:ea typeface="メイリオ" panose="020B0604030504040204" pitchFamily="50" charset="-128"/>
                  </a:endParaRPr>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563352" y="3990764"/>
                  <a:ext cx="5455920" cy="972767"/>
                </a:xfrm>
                <a:prstGeom prst="rect">
                  <a:avLst/>
                </a:prstGeom>
                <a:blipFill rotWithShape="1">
                  <a:blip r:embed="rId3"/>
                  <a:stretch>
                    <a:fillRect b="-15723"/>
                  </a:stretch>
                </a:blipFill>
              </p:spPr>
              <p:txBody>
                <a:bodyPr/>
                <a:lstStyle/>
                <a:p>
                  <a:r>
                    <a:rPr lang="ja-JP" altLang="en-US">
                      <a:noFill/>
                    </a:rPr>
                    <a:t> </a:t>
                  </a:r>
                </a:p>
              </p:txBody>
            </p:sp>
          </mc:Fallback>
        </mc:AlternateContent>
      </p:grpSp>
      <p:pic>
        <p:nvPicPr>
          <p:cNvPr id="36"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a:stretch/>
        </p:blipFill>
        <p:spPr bwMode="auto">
          <a:xfrm rot="10800000">
            <a:off x="12304780" y="1141809"/>
            <a:ext cx="5270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円/楕円 38"/>
          <p:cNvSpPr/>
          <p:nvPr/>
        </p:nvSpPr>
        <p:spPr>
          <a:xfrm>
            <a:off x="12304780" y="3151015"/>
            <a:ext cx="1042609" cy="1752101"/>
          </a:xfrm>
          <a:prstGeom prst="ellipse">
            <a:avLst/>
          </a:prstGeom>
          <a:solidFill>
            <a:srgbClr val="4472C4">
              <a:alpha val="27059"/>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65" name="グループ化 2064"/>
          <p:cNvGrpSpPr/>
          <p:nvPr/>
        </p:nvGrpSpPr>
        <p:grpSpPr>
          <a:xfrm>
            <a:off x="6450415" y="3458591"/>
            <a:ext cx="5108003" cy="1752101"/>
            <a:chOff x="6857999" y="3601096"/>
            <a:chExt cx="4572002" cy="1752101"/>
          </a:xfrm>
        </p:grpSpPr>
        <p:cxnSp>
          <p:nvCxnSpPr>
            <p:cNvPr id="20" name="直線コネクタ 19"/>
            <p:cNvCxnSpPr/>
            <p:nvPr/>
          </p:nvCxnSpPr>
          <p:spPr>
            <a:xfrm>
              <a:off x="7315200" y="4477147"/>
              <a:ext cx="3784922" cy="0"/>
            </a:xfrm>
            <a:prstGeom prst="line">
              <a:avLst/>
            </a:prstGeom>
            <a:ln>
              <a:prstDash val="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円/楕円 23"/>
            <p:cNvSpPr/>
            <p:nvPr/>
          </p:nvSpPr>
          <p:spPr>
            <a:xfrm>
              <a:off x="6857999" y="3601096"/>
              <a:ext cx="1042609" cy="1752101"/>
            </a:xfrm>
            <a:prstGeom prst="ellipse">
              <a:avLst/>
            </a:prstGeom>
            <a:solidFill>
              <a:schemeClr val="accent1">
                <a:alpha val="27059"/>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a:cxnSpLocks/>
              <a:stCxn id="24" idx="0"/>
            </p:cNvCxnSpPr>
            <p:nvPr/>
          </p:nvCxnSpPr>
          <p:spPr>
            <a:xfrm>
              <a:off x="7379304" y="3601096"/>
              <a:ext cx="3747713" cy="38966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cxnSpLocks/>
              <a:stCxn id="24" idx="4"/>
            </p:cNvCxnSpPr>
            <p:nvPr/>
          </p:nvCxnSpPr>
          <p:spPr>
            <a:xfrm flipV="1">
              <a:off x="7379304" y="4961668"/>
              <a:ext cx="3747713" cy="39152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8009223" y="3683000"/>
              <a:ext cx="52705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5"/>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rot="10800000">
              <a:off x="7482173" y="3682999"/>
              <a:ext cx="527050" cy="1616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10140251" y="3891279"/>
              <a:ext cx="393637" cy="1158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1" name="フリーフォーム 2060"/>
            <p:cNvSpPr/>
            <p:nvPr/>
          </p:nvSpPr>
          <p:spPr>
            <a:xfrm>
              <a:off x="7482840" y="3615690"/>
              <a:ext cx="529590" cy="1725930"/>
            </a:xfrm>
            <a:custGeom>
              <a:avLst/>
              <a:gdLst>
                <a:gd name="connsiteX0" fmla="*/ 0 w 529590"/>
                <a:gd name="connsiteY0" fmla="*/ 1725930 h 1725930"/>
                <a:gd name="connsiteX1" fmla="*/ 529590 w 529590"/>
                <a:gd name="connsiteY1" fmla="*/ 1668780 h 1725930"/>
                <a:gd name="connsiteX2" fmla="*/ 525780 w 529590"/>
                <a:gd name="connsiteY2" fmla="*/ 57150 h 1725930"/>
                <a:gd name="connsiteX3" fmla="*/ 3810 w 529590"/>
                <a:gd name="connsiteY3" fmla="*/ 0 h 1725930"/>
                <a:gd name="connsiteX4" fmla="*/ 182880 w 529590"/>
                <a:gd name="connsiteY4" fmla="*/ 121920 h 1725930"/>
                <a:gd name="connsiteX5" fmla="*/ 320040 w 529590"/>
                <a:gd name="connsiteY5" fmla="*/ 320040 h 1725930"/>
                <a:gd name="connsiteX6" fmla="*/ 396240 w 529590"/>
                <a:gd name="connsiteY6" fmla="*/ 556260 h 1725930"/>
                <a:gd name="connsiteX7" fmla="*/ 430530 w 529590"/>
                <a:gd name="connsiteY7" fmla="*/ 895350 h 1725930"/>
                <a:gd name="connsiteX8" fmla="*/ 403860 w 529590"/>
                <a:gd name="connsiteY8" fmla="*/ 1143000 h 1725930"/>
                <a:gd name="connsiteX9" fmla="*/ 327660 w 529590"/>
                <a:gd name="connsiteY9" fmla="*/ 1375410 h 1725930"/>
                <a:gd name="connsiteX10" fmla="*/ 198120 w 529590"/>
                <a:gd name="connsiteY10" fmla="*/ 1581150 h 1725930"/>
                <a:gd name="connsiteX11" fmla="*/ 0 w 529590"/>
                <a:gd name="connsiteY11" fmla="*/ 1725930 h 172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9590" h="1725930">
                  <a:moveTo>
                    <a:pt x="0" y="1725930"/>
                  </a:moveTo>
                  <a:lnTo>
                    <a:pt x="529590" y="1668780"/>
                  </a:lnTo>
                  <a:lnTo>
                    <a:pt x="525780" y="57150"/>
                  </a:lnTo>
                  <a:lnTo>
                    <a:pt x="3810" y="0"/>
                  </a:lnTo>
                  <a:lnTo>
                    <a:pt x="182880" y="121920"/>
                  </a:lnTo>
                  <a:lnTo>
                    <a:pt x="320040" y="320040"/>
                  </a:lnTo>
                  <a:lnTo>
                    <a:pt x="396240" y="556260"/>
                  </a:lnTo>
                  <a:lnTo>
                    <a:pt x="430530" y="895350"/>
                  </a:lnTo>
                  <a:lnTo>
                    <a:pt x="403860" y="1143000"/>
                  </a:lnTo>
                  <a:lnTo>
                    <a:pt x="327660" y="1375410"/>
                  </a:lnTo>
                  <a:lnTo>
                    <a:pt x="198120" y="1581150"/>
                  </a:lnTo>
                  <a:lnTo>
                    <a:pt x="0" y="1725930"/>
                  </a:lnTo>
                  <a:close/>
                </a:path>
              </a:pathLst>
            </a:custGeom>
            <a:solidFill>
              <a:srgbClr val="4472C4">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062"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a:stretch/>
          </p:blipFill>
          <p:spPr bwMode="auto">
            <a:xfrm>
              <a:off x="9752657" y="3891278"/>
              <a:ext cx="387594" cy="1158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3"/>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0000"/>
            <a:stretch/>
          </p:blipFill>
          <p:spPr bwMode="auto">
            <a:xfrm>
              <a:off x="11130581" y="3990764"/>
              <a:ext cx="299420" cy="970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6" name="Picture 6"/>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10818915" y="3990764"/>
              <a:ext cx="314960" cy="972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4" name="フリーフォーム 2063"/>
            <p:cNvSpPr/>
            <p:nvPr/>
          </p:nvSpPr>
          <p:spPr>
            <a:xfrm>
              <a:off x="10107930" y="3893820"/>
              <a:ext cx="994410" cy="1165860"/>
            </a:xfrm>
            <a:custGeom>
              <a:avLst/>
              <a:gdLst>
                <a:gd name="connsiteX0" fmla="*/ 83820 w 994410"/>
                <a:gd name="connsiteY0" fmla="*/ 0 h 1165860"/>
                <a:gd name="connsiteX1" fmla="*/ 975360 w 994410"/>
                <a:gd name="connsiteY1" fmla="*/ 99060 h 1165860"/>
                <a:gd name="connsiteX2" fmla="*/ 982980 w 994410"/>
                <a:gd name="connsiteY2" fmla="*/ 95250 h 1165860"/>
                <a:gd name="connsiteX3" fmla="*/ 918210 w 994410"/>
                <a:gd name="connsiteY3" fmla="*/ 125730 h 1165860"/>
                <a:gd name="connsiteX4" fmla="*/ 826770 w 994410"/>
                <a:gd name="connsiteY4" fmla="*/ 205740 h 1165860"/>
                <a:gd name="connsiteX5" fmla="*/ 773430 w 994410"/>
                <a:gd name="connsiteY5" fmla="*/ 297180 h 1165860"/>
                <a:gd name="connsiteX6" fmla="*/ 727710 w 994410"/>
                <a:gd name="connsiteY6" fmla="*/ 430530 h 1165860"/>
                <a:gd name="connsiteX7" fmla="*/ 723900 w 994410"/>
                <a:gd name="connsiteY7" fmla="*/ 563880 h 1165860"/>
                <a:gd name="connsiteX8" fmla="*/ 742950 w 994410"/>
                <a:gd name="connsiteY8" fmla="*/ 735330 h 1165860"/>
                <a:gd name="connsiteX9" fmla="*/ 781050 w 994410"/>
                <a:gd name="connsiteY9" fmla="*/ 872490 h 1165860"/>
                <a:gd name="connsiteX10" fmla="*/ 830580 w 994410"/>
                <a:gd name="connsiteY10" fmla="*/ 971550 h 1165860"/>
                <a:gd name="connsiteX11" fmla="*/ 925830 w 994410"/>
                <a:gd name="connsiteY11" fmla="*/ 1036320 h 1165860"/>
                <a:gd name="connsiteX12" fmla="*/ 994410 w 994410"/>
                <a:gd name="connsiteY12" fmla="*/ 1074420 h 1165860"/>
                <a:gd name="connsiteX13" fmla="*/ 0 w 994410"/>
                <a:gd name="connsiteY13" fmla="*/ 1165860 h 1165860"/>
                <a:gd name="connsiteX14" fmla="*/ 152400 w 994410"/>
                <a:gd name="connsiteY14" fmla="*/ 1123950 h 1165860"/>
                <a:gd name="connsiteX15" fmla="*/ 232410 w 994410"/>
                <a:gd name="connsiteY15" fmla="*/ 1082040 h 1165860"/>
                <a:gd name="connsiteX16" fmla="*/ 312420 w 994410"/>
                <a:gd name="connsiteY16" fmla="*/ 982980 h 1165860"/>
                <a:gd name="connsiteX17" fmla="*/ 403860 w 994410"/>
                <a:gd name="connsiteY17" fmla="*/ 807720 h 1165860"/>
                <a:gd name="connsiteX18" fmla="*/ 430530 w 994410"/>
                <a:gd name="connsiteY18" fmla="*/ 575310 h 1165860"/>
                <a:gd name="connsiteX19" fmla="*/ 400050 w 994410"/>
                <a:gd name="connsiteY19" fmla="*/ 346710 h 1165860"/>
                <a:gd name="connsiteX20" fmla="*/ 300990 w 994410"/>
                <a:gd name="connsiteY20" fmla="*/ 144780 h 1165860"/>
                <a:gd name="connsiteX21" fmla="*/ 194310 w 994410"/>
                <a:gd name="connsiteY21" fmla="*/ 38100 h 1165860"/>
                <a:gd name="connsiteX22" fmla="*/ 83820 w 994410"/>
                <a:gd name="connsiteY22" fmla="*/ 0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94410" h="1165860">
                  <a:moveTo>
                    <a:pt x="83820" y="0"/>
                  </a:moveTo>
                  <a:lnTo>
                    <a:pt x="975360" y="99060"/>
                  </a:lnTo>
                  <a:lnTo>
                    <a:pt x="982980" y="95250"/>
                  </a:lnTo>
                  <a:lnTo>
                    <a:pt x="918210" y="125730"/>
                  </a:lnTo>
                  <a:lnTo>
                    <a:pt x="826770" y="205740"/>
                  </a:lnTo>
                  <a:lnTo>
                    <a:pt x="773430" y="297180"/>
                  </a:lnTo>
                  <a:lnTo>
                    <a:pt x="727710" y="430530"/>
                  </a:lnTo>
                  <a:lnTo>
                    <a:pt x="723900" y="563880"/>
                  </a:lnTo>
                  <a:lnTo>
                    <a:pt x="742950" y="735330"/>
                  </a:lnTo>
                  <a:lnTo>
                    <a:pt x="781050" y="872490"/>
                  </a:lnTo>
                  <a:lnTo>
                    <a:pt x="830580" y="971550"/>
                  </a:lnTo>
                  <a:lnTo>
                    <a:pt x="925830" y="1036320"/>
                  </a:lnTo>
                  <a:lnTo>
                    <a:pt x="994410" y="1074420"/>
                  </a:lnTo>
                  <a:lnTo>
                    <a:pt x="0" y="1165860"/>
                  </a:lnTo>
                  <a:lnTo>
                    <a:pt x="152400" y="1123950"/>
                  </a:lnTo>
                  <a:lnTo>
                    <a:pt x="232410" y="1082040"/>
                  </a:lnTo>
                  <a:lnTo>
                    <a:pt x="312420" y="982980"/>
                  </a:lnTo>
                  <a:lnTo>
                    <a:pt x="403860" y="807720"/>
                  </a:lnTo>
                  <a:lnTo>
                    <a:pt x="430530" y="575310"/>
                  </a:lnTo>
                  <a:lnTo>
                    <a:pt x="400050" y="346710"/>
                  </a:lnTo>
                  <a:lnTo>
                    <a:pt x="300990" y="144780"/>
                  </a:lnTo>
                  <a:lnTo>
                    <a:pt x="194310" y="38100"/>
                  </a:lnTo>
                  <a:lnTo>
                    <a:pt x="83820" y="0"/>
                  </a:lnTo>
                  <a:close/>
                </a:path>
              </a:pathLst>
            </a:custGeom>
            <a:solidFill>
              <a:srgbClr val="4472C4">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329576" y="5744687"/>
            <a:ext cx="3747682" cy="6677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a:t>断面積は小さくなっても、</a:t>
            </a:r>
            <a:endParaRPr lang="en-US" altLang="ja-JP" sz="2000" dirty="0"/>
          </a:p>
          <a:p>
            <a:pPr marL="0" indent="0">
              <a:buNone/>
            </a:pPr>
            <a:r>
              <a:rPr lang="ja-JP" altLang="en-US" sz="2000" dirty="0"/>
              <a:t>１秒間に通過した質量は同じ！</a:t>
            </a:r>
          </a:p>
        </p:txBody>
      </p:sp>
      <p:cxnSp>
        <p:nvCxnSpPr>
          <p:cNvPr id="2069" name="直線矢印コネクタ 2068"/>
          <p:cNvCxnSpPr/>
          <p:nvPr/>
        </p:nvCxnSpPr>
        <p:spPr>
          <a:xfrm flipH="1" flipV="1">
            <a:off x="7684103" y="5303509"/>
            <a:ext cx="234312" cy="34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10224748" y="5172433"/>
            <a:ext cx="300969" cy="479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mc:AlternateContent xmlns:mc="http://schemas.openxmlformats.org/markup-compatibility/2006" xmlns:a14="http://schemas.microsoft.com/office/drawing/2010/main">
        <mc:Choice Requires="a14">
          <p:sp>
            <p:nvSpPr>
              <p:cNvPr id="74" name="テキスト ボックス 73"/>
              <p:cNvSpPr txBox="1"/>
              <p:nvPr/>
            </p:nvSpPr>
            <p:spPr>
              <a:xfrm>
                <a:off x="563352" y="5340052"/>
                <a:ext cx="5935355" cy="1177245"/>
              </a:xfrm>
              <a:prstGeom prst="rect">
                <a:avLst/>
              </a:prstGeom>
              <a:noFill/>
            </p:spPr>
            <p:txBody>
              <a:bodyPr wrap="square" rtlCol="0">
                <a:spAutoFit/>
              </a:bodyPr>
              <a:lstStyle/>
              <a:p>
                <a14:m>
                  <m:oMath xmlns:m="http://schemas.openxmlformats.org/officeDocument/2006/math">
                    <m:sSub>
                      <m:sSubPr>
                        <m:ctrlPr>
                          <a:rPr lang="en-US" altLang="ja-JP" sz="2000" b="1" i="1">
                            <a:latin typeface="Cambria Math" panose="02040503050406030204" pitchFamily="18" charset="0"/>
                          </a:rPr>
                        </m:ctrlPr>
                      </m:sSubPr>
                      <m:e>
                        <m:r>
                          <a:rPr lang="en-US" altLang="ja-JP" sz="2000" b="1" i="1">
                            <a:latin typeface="Cambria Math"/>
                          </a:rPr>
                          <m:t>𝑸</m:t>
                        </m:r>
                      </m:e>
                      <m:sub>
                        <m:r>
                          <a:rPr lang="en-US" altLang="ja-JP" sz="2000" b="1" i="1">
                            <a:latin typeface="Cambria Math"/>
                          </a:rPr>
                          <m:t>𝒎</m:t>
                        </m:r>
                      </m:sub>
                    </m:sSub>
                    <m:r>
                      <a:rPr lang="en-US" altLang="ja-JP" sz="2000" b="1" i="1">
                        <a:latin typeface="Cambria Math"/>
                      </a:rPr>
                      <m:t> </m:t>
                    </m:r>
                  </m:oMath>
                </a14:m>
                <a:r>
                  <a:rPr lang="ja-JP" altLang="en-US" sz="2000" b="1" dirty="0">
                    <a:latin typeface="メイリオ" panose="020B0604030504040204" pitchFamily="50" charset="-128"/>
                    <a:ea typeface="メイリオ" panose="020B0604030504040204" pitchFamily="50" charset="-128"/>
                  </a:rPr>
                  <a:t>：質量流量</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/s)</a:t>
                </a:r>
                <a:r>
                  <a:rPr lang="ja-JP" altLang="en-US" sz="2000" b="1" dirty="0">
                    <a:latin typeface="メイリオ" panose="020B0604030504040204" pitchFamily="50" charset="-128"/>
                    <a:ea typeface="メイリオ" panose="020B0604030504040204" pitchFamily="50" charset="-128"/>
                  </a:rPr>
                  <a:t>　</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lang="el-GR" altLang="ja-JP" sz="2000" b="1" dirty="0">
                    <a:latin typeface="メイリオ" panose="020B0604030504040204" pitchFamily="50" charset="-128"/>
                    <a:ea typeface="メイリオ" panose="020B0604030504040204" pitchFamily="50" charset="-128"/>
                  </a:rPr>
                  <a:t>ρ </a:t>
                </a:r>
                <a:r>
                  <a:rPr lang="ja-JP" altLang="en-US" sz="2000" b="1" dirty="0">
                    <a:latin typeface="メイリオ" panose="020B0604030504040204" pitchFamily="50" charset="-128"/>
                    <a:ea typeface="メイリオ" panose="020B0604030504040204" pitchFamily="50" charset="-128"/>
                  </a:rPr>
                  <a:t>（ロー）</a:t>
                </a:r>
                <a:r>
                  <a:rPr lang="ja-JP" altLang="el-GR"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密度</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solidFill>
                      <a:srgbClr val="FF0000"/>
                    </a:solidFill>
                    <a:latin typeface="メイリオ" panose="020B0604030504040204" pitchFamily="50" charset="-128"/>
                    <a:ea typeface="メイリオ" panose="020B0604030504040204" pitchFamily="50" charset="-128"/>
                  </a:rPr>
                  <a:t>㎥</a:t>
                </a:r>
                <a:r>
                  <a:rPr lang="en-US" altLang="ja-JP" sz="2000" b="1" dirty="0">
                    <a:solidFill>
                      <a:srgbClr val="FF0000"/>
                    </a:solidFill>
                    <a:latin typeface="メイリオ" panose="020B0604030504040204" pitchFamily="50" charset="-128"/>
                    <a:ea typeface="メイリオ" panose="020B0604030504040204" pitchFamily="50" charset="-128"/>
                  </a:rPr>
                  <a:t>)</a:t>
                </a:r>
              </a:p>
              <a:p>
                <a:endParaRPr lang="ja-JP" altLang="en-US" sz="105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d</a:t>
                </a:r>
                <a:r>
                  <a:rPr lang="ja-JP" altLang="en-US" sz="2000" b="1" dirty="0">
                    <a:latin typeface="メイリオ" panose="020B0604030504040204" pitchFamily="50" charset="-128"/>
                    <a:ea typeface="メイリオ" panose="020B0604030504040204" pitchFamily="50" charset="-128"/>
                  </a:rPr>
                  <a:t>：管径</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u</a:t>
                </a:r>
                <a:r>
                  <a:rPr lang="ja-JP" altLang="en-US" sz="2000" b="1" dirty="0">
                    <a:latin typeface="メイリオ" panose="020B0604030504040204" pitchFamily="50" charset="-128"/>
                    <a:ea typeface="メイリオ" panose="020B0604030504040204" pitchFamily="50" charset="-128"/>
                  </a:rPr>
                  <a:t>：平均流速</a:t>
                </a:r>
                <a:r>
                  <a:rPr lang="en-US" altLang="ja-JP" sz="2000" b="1" dirty="0">
                    <a:solidFill>
                      <a:srgbClr val="FF0000"/>
                    </a:solidFill>
                    <a:latin typeface="メイリオ" panose="020B0604030504040204" pitchFamily="50" charset="-128"/>
                    <a:ea typeface="メイリオ" panose="020B0604030504040204" pitchFamily="50" charset="-128"/>
                  </a:rPr>
                  <a:t>(</a:t>
                </a:r>
                <a:r>
                  <a:rPr lang="ja-JP" altLang="en-US" sz="2000" b="1" dirty="0" err="1">
                    <a:solidFill>
                      <a:srgbClr val="FF0000"/>
                    </a:solidFill>
                    <a:latin typeface="メイリオ" panose="020B0604030504040204" pitchFamily="50" charset="-128"/>
                    <a:ea typeface="メイリオ" panose="020B0604030504040204" pitchFamily="50" charset="-128"/>
                  </a:rPr>
                  <a:t>ｍ</a:t>
                </a:r>
                <a:r>
                  <a:rPr lang="en-US" altLang="ja-JP" sz="2000" b="1" dirty="0">
                    <a:solidFill>
                      <a:srgbClr val="FF0000"/>
                    </a:solidFill>
                    <a:latin typeface="メイリオ" panose="020B0604030504040204" pitchFamily="50" charset="-128"/>
                    <a:ea typeface="メイリオ" panose="020B0604030504040204" pitchFamily="50" charset="-128"/>
                  </a:rPr>
                  <a:t>/s)</a:t>
                </a:r>
                <a:endParaRPr lang="ja-JP" altLang="en-US" sz="2000" b="1" dirty="0">
                  <a:solidFill>
                    <a:srgbClr val="FF0000"/>
                  </a:solidFill>
                  <a:latin typeface="メイリオ" panose="020B0604030504040204" pitchFamily="50" charset="-128"/>
                  <a:ea typeface="メイリオ" panose="020B0604030504040204" pitchFamily="50" charset="-128"/>
                </a:endParaRPr>
              </a:p>
            </p:txBody>
          </p:sp>
        </mc:Choice>
        <mc:Fallback xmlns="">
          <p:sp>
            <p:nvSpPr>
              <p:cNvPr id="74" name="テキスト ボックス 73"/>
              <p:cNvSpPr txBox="1">
                <a:spLocks noRot="1" noChangeAspect="1" noMove="1" noResize="1" noEditPoints="1" noAdjustHandles="1" noChangeArrowheads="1" noChangeShapeType="1" noTextEdit="1"/>
              </p:cNvSpPr>
              <p:nvPr/>
            </p:nvSpPr>
            <p:spPr>
              <a:xfrm>
                <a:off x="563352" y="5340052"/>
                <a:ext cx="5935355" cy="1177245"/>
              </a:xfrm>
              <a:prstGeom prst="rect">
                <a:avLst/>
              </a:prstGeom>
              <a:blipFill>
                <a:blip r:embed="rId7"/>
                <a:stretch>
                  <a:fillRect l="-1027" t="-3109" b="-8290"/>
                </a:stretch>
              </a:blipFill>
            </p:spPr>
            <p:txBody>
              <a:bodyPr/>
              <a:lstStyle/>
              <a:p>
                <a:r>
                  <a:rPr lang="ja-JP" altLang="en-US">
                    <a:noFill/>
                  </a:rPr>
                  <a:t> </a:t>
                </a:r>
              </a:p>
            </p:txBody>
          </p:sp>
        </mc:Fallback>
      </mc:AlternateContent>
      <p:sp>
        <p:nvSpPr>
          <p:cNvPr id="37" name="L 字 36">
            <a:extLst>
              <a:ext uri="{FF2B5EF4-FFF2-40B4-BE49-F238E27FC236}">
                <a16:creationId xmlns:a16="http://schemas.microsoft.com/office/drawing/2014/main" id="{D51DBCED-24E3-4D48-826A-F3BF0C921FFB}"/>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8" name="L 字 37">
            <a:extLst>
              <a:ext uri="{FF2B5EF4-FFF2-40B4-BE49-F238E27FC236}">
                <a16:creationId xmlns:a16="http://schemas.microsoft.com/office/drawing/2014/main" id="{53AA2700-8B7A-41C1-8025-B5D9CC3A2BE4}"/>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0" name="L 字 39">
            <a:extLst>
              <a:ext uri="{FF2B5EF4-FFF2-40B4-BE49-F238E27FC236}">
                <a16:creationId xmlns:a16="http://schemas.microsoft.com/office/drawing/2014/main" id="{0CCE6D8A-D465-48D0-8724-99C03CB6AD5C}"/>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1" name="L 字 40">
            <a:extLst>
              <a:ext uri="{FF2B5EF4-FFF2-40B4-BE49-F238E27FC236}">
                <a16:creationId xmlns:a16="http://schemas.microsoft.com/office/drawing/2014/main" id="{5D589FE3-15C8-4BC5-8D89-703D430604BA}"/>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2" name="L 字 41">
            <a:extLst>
              <a:ext uri="{FF2B5EF4-FFF2-40B4-BE49-F238E27FC236}">
                <a16:creationId xmlns:a16="http://schemas.microsoft.com/office/drawing/2014/main" id="{8C54953B-8635-4169-904C-C4D2BE00E6D0}"/>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3" name="L 字 42">
            <a:extLst>
              <a:ext uri="{FF2B5EF4-FFF2-40B4-BE49-F238E27FC236}">
                <a16:creationId xmlns:a16="http://schemas.microsoft.com/office/drawing/2014/main" id="{B23595C2-42F1-4F66-ACC0-3BFF67F2A15A}"/>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4" name="L 字 43">
            <a:extLst>
              <a:ext uri="{FF2B5EF4-FFF2-40B4-BE49-F238E27FC236}">
                <a16:creationId xmlns:a16="http://schemas.microsoft.com/office/drawing/2014/main" id="{CD6382F9-F5A8-403F-90CE-C7EBCC44B1D9}"/>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585804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710401" y="3105835"/>
            <a:ext cx="9880434" cy="1077218"/>
          </a:xfrm>
          <a:prstGeom prst="rect">
            <a:avLst/>
          </a:prstGeom>
        </p:spPr>
        <p:txBody>
          <a:bodyPr wrap="square">
            <a:spAutoFit/>
          </a:bodyPr>
          <a:lstStyle/>
          <a:p>
            <a:r>
              <a:rPr lang="ja-JP" altLang="en-US" sz="3200" dirty="0">
                <a:latin typeface="メイリオ" panose="020B0604030504040204" pitchFamily="50" charset="-128"/>
                <a:ea typeface="メイリオ" panose="020B0604030504040204" pitchFamily="50" charset="-128"/>
              </a:rPr>
              <a:t>断面積が変化する直円管において、</a:t>
            </a:r>
            <a:endParaRPr lang="en-US" altLang="ja-JP" sz="3200"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各断面を単位時間に通る物体の質量は変わらない</a:t>
            </a:r>
          </a:p>
        </p:txBody>
      </p:sp>
      <p:sp>
        <p:nvSpPr>
          <p:cNvPr id="8" name="正方形/長方形 7">
            <a:extLst>
              <a:ext uri="{FF2B5EF4-FFF2-40B4-BE49-F238E27FC236}">
                <a16:creationId xmlns:a16="http://schemas.microsoft.com/office/drawing/2014/main" id="{262AE8D5-5790-4496-A6B1-E2FA77C014AB}"/>
              </a:ext>
            </a:extLst>
          </p:cNvPr>
          <p:cNvSpPr/>
          <p:nvPr/>
        </p:nvSpPr>
        <p:spPr>
          <a:xfrm>
            <a:off x="7702076" y="3544864"/>
            <a:ext cx="2078532" cy="638189"/>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4"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9" name="L 字 8">
            <a:extLst>
              <a:ext uri="{FF2B5EF4-FFF2-40B4-BE49-F238E27FC236}">
                <a16:creationId xmlns:a16="http://schemas.microsoft.com/office/drawing/2014/main" id="{80B9AC4E-2E8F-49B7-A01E-64AECE85323F}"/>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0AEF92CE-47D0-4C68-AB27-4B2D02F2DD2E}"/>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B48F10EE-1C2A-4F3D-811A-6A28EF90AB18}"/>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L 字 14">
            <a:extLst>
              <a:ext uri="{FF2B5EF4-FFF2-40B4-BE49-F238E27FC236}">
                <a16:creationId xmlns:a16="http://schemas.microsoft.com/office/drawing/2014/main" id="{1D613DA0-1996-4F62-B579-452DFF51876F}"/>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20FA401F-791F-4988-A51C-B68630DDB4C5}"/>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20702B5D-7401-4E77-B0E3-16DFC6AD23DA}"/>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45D662AD-75EB-468F-9DD5-D513F3574F2F}"/>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44785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内径</a:t>
            </a:r>
            <a:r>
              <a:rPr lang="en-US" altLang="ja-JP" sz="3200" dirty="0">
                <a:latin typeface="メイリオ" panose="020B0604030504040204" pitchFamily="50" charset="-128"/>
                <a:ea typeface="メイリオ" panose="020B0604030504040204" pitchFamily="50" charset="-128"/>
              </a:rPr>
              <a:t>10</a:t>
            </a:r>
            <a:r>
              <a:rPr lang="ja-JP" altLang="en-US" sz="3200" dirty="0">
                <a:latin typeface="メイリオ" panose="020B0604030504040204" pitchFamily="50" charset="-128"/>
                <a:ea typeface="メイリオ" panose="020B0604030504040204" pitchFamily="50" charset="-128"/>
              </a:rPr>
              <a:t>㎝の直円管内を流体が平均流速</a:t>
            </a:r>
            <a:r>
              <a:rPr lang="en-US" altLang="ja-JP" sz="3200" dirty="0">
                <a:latin typeface="メイリオ" panose="020B0604030504040204" pitchFamily="50" charset="-128"/>
                <a:ea typeface="メイリオ" panose="020B0604030504040204" pitchFamily="50" charset="-128"/>
              </a:rPr>
              <a:t>4.0m/s</a:t>
            </a:r>
            <a:r>
              <a:rPr lang="ja-JP" altLang="en-US" sz="3200" dirty="0">
                <a:latin typeface="メイリオ" panose="020B0604030504040204" pitchFamily="50" charset="-128"/>
                <a:ea typeface="メイリオ" panose="020B0604030504040204" pitchFamily="50" charset="-128"/>
              </a:rPr>
              <a:t>で流れるとき、質量流量</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/s)</a:t>
            </a:r>
            <a:r>
              <a:rPr lang="ja-JP" altLang="en-US" sz="3200" dirty="0">
                <a:latin typeface="メイリオ" panose="020B0604030504040204" pitchFamily="50" charset="-128"/>
                <a:ea typeface="メイリオ" panose="020B0604030504040204" pitchFamily="50" charset="-128"/>
              </a:rPr>
              <a:t>はいくらか。ただし、流体の密度は</a:t>
            </a:r>
            <a:r>
              <a:rPr lang="en-US" altLang="ja-JP" sz="3200" dirty="0">
                <a:latin typeface="メイリオ" panose="020B0604030504040204" pitchFamily="50" charset="-128"/>
                <a:ea typeface="メイリオ" panose="020B0604030504040204" pitchFamily="50" charset="-128"/>
              </a:rPr>
              <a:t>800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㎥とする。</a:t>
            </a:r>
          </a:p>
        </p:txBody>
      </p:sp>
      <p:sp>
        <p:nvSpPr>
          <p:cNvPr id="14" name="テキスト ボックス 13">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質量保存の法則</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5"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sp>
        <p:nvSpPr>
          <p:cNvPr id="8" name="L 字 7">
            <a:extLst>
              <a:ext uri="{FF2B5EF4-FFF2-40B4-BE49-F238E27FC236}">
                <a16:creationId xmlns:a16="http://schemas.microsoft.com/office/drawing/2014/main" id="{40CFD383-3695-4205-81C1-E9FEFDB12F44}"/>
              </a:ext>
            </a:extLst>
          </p:cNvPr>
          <p:cNvSpPr/>
          <p:nvPr/>
        </p:nvSpPr>
        <p:spPr>
          <a:xfrm rot="13518342">
            <a:off x="10155406" y="278580"/>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L 字 8">
            <a:extLst>
              <a:ext uri="{FF2B5EF4-FFF2-40B4-BE49-F238E27FC236}">
                <a16:creationId xmlns:a16="http://schemas.microsoft.com/office/drawing/2014/main" id="{E841BCBD-B832-49A3-9748-82692ACA5A1F}"/>
              </a:ext>
            </a:extLst>
          </p:cNvPr>
          <p:cNvSpPr/>
          <p:nvPr/>
        </p:nvSpPr>
        <p:spPr>
          <a:xfrm rot="13518342">
            <a:off x="9863034"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L 字 9">
            <a:extLst>
              <a:ext uri="{FF2B5EF4-FFF2-40B4-BE49-F238E27FC236}">
                <a16:creationId xmlns:a16="http://schemas.microsoft.com/office/drawing/2014/main" id="{87A77A15-4D6D-4ED7-99B0-AFDD5D18E524}"/>
              </a:ext>
            </a:extLst>
          </p:cNvPr>
          <p:cNvSpPr/>
          <p:nvPr/>
        </p:nvSpPr>
        <p:spPr>
          <a:xfrm rot="13518342">
            <a:off x="9572416" y="257459"/>
            <a:ext cx="464846" cy="461557"/>
          </a:xfrm>
          <a:prstGeom prst="corner">
            <a:avLst>
              <a:gd name="adj1" fmla="val 32577"/>
              <a:gd name="adj2" fmla="val 32535"/>
            </a:avLst>
          </a:prstGeom>
          <a:solidFill>
            <a:srgbClr val="D6D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L 字 12">
            <a:extLst>
              <a:ext uri="{FF2B5EF4-FFF2-40B4-BE49-F238E27FC236}">
                <a16:creationId xmlns:a16="http://schemas.microsoft.com/office/drawing/2014/main" id="{6772BCBD-D8FB-4038-82D0-B67725D6D46E}"/>
              </a:ext>
            </a:extLst>
          </p:cNvPr>
          <p:cNvSpPr/>
          <p:nvPr/>
        </p:nvSpPr>
        <p:spPr>
          <a:xfrm rot="13518342">
            <a:off x="9281797" y="266358"/>
            <a:ext cx="464846" cy="461557"/>
          </a:xfrm>
          <a:prstGeom prst="corner">
            <a:avLst>
              <a:gd name="adj1" fmla="val 32577"/>
              <a:gd name="adj2" fmla="val 3253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6" name="L 字 15">
            <a:extLst>
              <a:ext uri="{FF2B5EF4-FFF2-40B4-BE49-F238E27FC236}">
                <a16:creationId xmlns:a16="http://schemas.microsoft.com/office/drawing/2014/main" id="{2810E76D-8504-4BAA-9C13-95F155014400}"/>
              </a:ext>
            </a:extLst>
          </p:cNvPr>
          <p:cNvSpPr/>
          <p:nvPr/>
        </p:nvSpPr>
        <p:spPr>
          <a:xfrm rot="13518342">
            <a:off x="8991179" y="266358"/>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7" name="L 字 16">
            <a:extLst>
              <a:ext uri="{FF2B5EF4-FFF2-40B4-BE49-F238E27FC236}">
                <a16:creationId xmlns:a16="http://schemas.microsoft.com/office/drawing/2014/main" id="{04E7F900-1DC7-4E4D-8C6B-F6776D8DEEFE}"/>
              </a:ext>
            </a:extLst>
          </p:cNvPr>
          <p:cNvSpPr/>
          <p:nvPr/>
        </p:nvSpPr>
        <p:spPr>
          <a:xfrm rot="13518342">
            <a:off x="869880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8" name="L 字 17">
            <a:extLst>
              <a:ext uri="{FF2B5EF4-FFF2-40B4-BE49-F238E27FC236}">
                <a16:creationId xmlns:a16="http://schemas.microsoft.com/office/drawing/2014/main" id="{C9D58EBD-E380-4EA8-9387-0B716C0DF9AB}"/>
              </a:ext>
            </a:extLst>
          </p:cNvPr>
          <p:cNvSpPr/>
          <p:nvPr/>
        </p:nvSpPr>
        <p:spPr>
          <a:xfrm rot="13518342">
            <a:off x="10432127" y="278579"/>
            <a:ext cx="464846" cy="461557"/>
          </a:xfrm>
          <a:prstGeom prst="corner">
            <a:avLst>
              <a:gd name="adj1" fmla="val 32577"/>
              <a:gd name="adj2" fmla="val 32535"/>
            </a:avLst>
          </a:prstGeom>
          <a:solidFill>
            <a:srgbClr val="D4D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4055479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2433</Words>
  <Application>Microsoft Office PowerPoint</Application>
  <PresentationFormat>ワイド画面</PresentationFormat>
  <Paragraphs>415</Paragraphs>
  <Slides>30</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30</vt:i4>
      </vt:variant>
    </vt:vector>
  </HeadingPairs>
  <TitlesOfParts>
    <vt:vector size="38" baseType="lpstr">
      <vt:lpstr>Hiragino Kaku Gothic ProN</vt:lpstr>
      <vt:lpstr>ヒラギノ角ゴ Pro W3</vt:lpstr>
      <vt:lpstr>メイリオ</vt:lpstr>
      <vt:lpstr>游ゴシック</vt:lpstr>
      <vt:lpstr>游ゴシック Light</vt:lpstr>
      <vt:lpstr>Arial</vt:lpstr>
      <vt:lpstr>Cambria Math</vt:lpstr>
      <vt:lpstr>Office テーマ</vt:lpstr>
      <vt:lpstr>ガス主任技術者試験 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基礎　part5　流体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2021-05-16T00:26:45Z</dcterms:created>
  <dcterms:modified xsi:type="dcterms:W3CDTF">2021-05-16T00:30:27Z</dcterms:modified>
</cp:coreProperties>
</file>